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706"/>
  </p:normalViewPr>
  <p:slideViewPr>
    <p:cSldViewPr snapToGrid="0">
      <p:cViewPr varScale="1">
        <p:scale>
          <a:sx n="89" d="100"/>
          <a:sy n="89" d="100"/>
        </p:scale>
        <p:origin x="228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7fc09634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7fc09634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7fc096342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7fc09634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The last insight we have solved a logistics problem for Unilever. Based on the retailer analysis from my teammate, we found out Walmart is our largest customer in past three years, so we are interested in learning where is the best location for walmart distribution center in New York, which helps minimize the distribution distance, and delivery cost for Unilever Ice cream. Using lng/lat data of all the store location in New york, we created a store map and calculated the center location of all walmart stores. We found out the best location for walmart dist. Center should be at 5396 NY-12, Norwich.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And this will be all of our presentation today. Thank you! Is there any question and comment?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7fc09634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7fc09634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zh-TW">
                <a:solidFill>
                  <a:schemeClr val="dk1"/>
                </a:solidFill>
              </a:rPr>
              <a:t>Why ice cream</a:t>
            </a:r>
            <a:endParaRPr>
              <a:solidFill>
                <a:schemeClr val="dk1"/>
              </a:solidFill>
            </a:endParaRPr>
          </a:p>
          <a:p>
            <a:pPr marL="457200" lvl="0" indent="-298450" algn="l" rtl="0">
              <a:spcBef>
                <a:spcPts val="0"/>
              </a:spcBef>
              <a:spcAft>
                <a:spcPts val="0"/>
              </a:spcAft>
              <a:buClr>
                <a:schemeClr val="dk1"/>
              </a:buClr>
              <a:buSzPts val="1100"/>
              <a:buAutoNum type="arabicPeriod"/>
            </a:pPr>
            <a:r>
              <a:rPr lang="zh-TW">
                <a:solidFill>
                  <a:schemeClr val="dk1"/>
                </a:solidFill>
              </a:rPr>
              <a:t>Data transformation..(aggregation/price/interesting finding)</a:t>
            </a:r>
            <a:endParaRPr>
              <a:solidFill>
                <a:schemeClr val="dk1"/>
              </a:solidFill>
            </a:endParaRPr>
          </a:p>
          <a:p>
            <a:pPr marL="457200" lvl="0" indent="-298450" algn="l" rtl="0">
              <a:spcBef>
                <a:spcPts val="0"/>
              </a:spcBef>
              <a:spcAft>
                <a:spcPts val="0"/>
              </a:spcAft>
              <a:buClr>
                <a:schemeClr val="dk1"/>
              </a:buClr>
              <a:buSzPts val="1100"/>
              <a:buAutoNum type="arabicPeriod"/>
            </a:pPr>
            <a:r>
              <a:rPr lang="zh-TW">
                <a:solidFill>
                  <a:schemeClr val="dk1"/>
                </a:solidFill>
              </a:rPr>
              <a:t>Why ETL these tables.. How they connect (diagram)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7fc0963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7fc0963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fc09634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fc09634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7fc0963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7fc096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For our analysis parts, we conduct several projects which focus on sales ranking, demand planning and logistics. For sales ranking part, we wanna figure out the best sellers, the top customers as ell as the best price, range. For Demand planning part, we use part sales data the predict how many ice cream need to be made in the future in order to improve the inventory turnover. finanlly , we also aim to determine the best location for walmart distribution center. My teammates ganna cover these problems specifically in our shiny app next.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7fc096342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7fc09634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zh-TW" sz="1000">
                <a:solidFill>
                  <a:schemeClr val="dk1"/>
                </a:solidFill>
              </a:rPr>
              <a:t>1.</a:t>
            </a:r>
            <a:r>
              <a:rPr lang="zh-TW" sz="500">
                <a:solidFill>
                  <a:schemeClr val="dk1"/>
                </a:solidFill>
                <a:latin typeface="Times New Roman"/>
                <a:ea typeface="Times New Roman"/>
                <a:cs typeface="Times New Roman"/>
                <a:sym typeface="Times New Roman"/>
              </a:rPr>
              <a:t> 	</a:t>
            </a:r>
            <a:r>
              <a:rPr lang="zh-TW" sz="1000">
                <a:solidFill>
                  <a:schemeClr val="dk1"/>
                </a:solidFill>
              </a:rPr>
              <a:t>Top Products of Ice Cream</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000">
                <a:solidFill>
                  <a:schemeClr val="dk1"/>
                </a:solidFill>
              </a:rPr>
              <a:t>The first analytical question is tightly related to the sales ranking under the range of ice cream produced by Unilever. To be more specific, what is the sales ranking by products of ice cream based on the total quantity sold from year 2017 to 2019? In other words, we are targeting at the top 10 ice cream products in the market. From the analysis, we could see the top one product is the brand Breyers, typically of double churned or carb smart, which is the ice cream producing with extra processes that it contains less calories, less net carbs, less sugar, but higher fiber per serving. We can learn from it, more customers are intended to live healthier.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000">
                <a:solidFill>
                  <a:schemeClr val="dk1"/>
                </a:solidFill>
              </a:rPr>
              <a:t>If you cannot give up the sweet and creamy ice-cream, look for an alternative to ice cream offering less carbs. The second is Ben &amp; Jerry with pint-sized packages. It is obvious that, pint is more popular size for ice cream lovers, instead of quart or other sizes. The following popular products are from popsicle, Klonodike and Magnum. By analyzing the top products of ice cream, Unilever could better acknowledge the proportionality in production process, which brand, flavors or package sizes should be highly produced and sold to retailers.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000">
                <a:solidFill>
                  <a:schemeClr val="dk1"/>
                </a:solidFill>
              </a:rPr>
              <a:t>Next, Sandy would illustrate more findings focusing on the part of retailers.</a:t>
            </a:r>
            <a:endParaRPr sz="10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7fc09634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7fc09634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rPr>
              <a:t>Next, my group mates will analyze from demand planning aspect.</a:t>
            </a:r>
            <a:endParaRPr sz="12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7fc09634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7fc09634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rPr>
              <a:t>Unilever sells ice cream for a wide range of prices, from the cheapest $0.01 BREYERS Test pallet to the most expensive $3270.33 KLONDIKE Mixed Pallet. Therefore, we want to figure out Which price range has the highest sales volume. On this page, we can select years and retailers to see the difference between the sales and price range. From the results, we can find most of the products they sold are under $40, and 20 to 30 dollars ice-cream occupy a huge market share from 2017 to 2019, and in different retailers, the sales contribution of the different price range is similar. Therefore, Customers are most likely to accept products within 20 to 30 dollars. In the future, if the company wants to sell a new ice cream targeted the mass market, and we think the best price for this product is between 20 to 30.</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rPr>
              <a:t>Next, my group mates will analyze from demand planning aspect.</a:t>
            </a:r>
            <a:endParaRPr sz="12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7fc09634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7fc09634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900">
                <a:solidFill>
                  <a:srgbClr val="454545"/>
                </a:solidFill>
              </a:rPr>
              <a:t>This page is meant for demand planning. It shows all units sold by month, product, and retailer in 2017, 2018, 2019.</a:t>
            </a: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r>
              <a:rPr lang="zh-TW" sz="900">
                <a:solidFill>
                  <a:srgbClr val="454545"/>
                </a:solidFill>
              </a:rPr>
              <a:t>Users could select a specific retailer, product and month from the drop down menu on the left panel. For the product, users could also type the names in for better efficiency. The picture on the right hand side will change with different retailer-selected on the left.</a:t>
            </a: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r>
              <a:rPr lang="zh-TW" sz="900">
                <a:solidFill>
                  <a:srgbClr val="454545"/>
                </a:solidFill>
              </a:rPr>
              <a:t>These 3 variables will generate the chart down below, which shows a rough prediction of the demand of a certain product to a certain retailer in a specific month. From this chart, we can see that the demand for this product shows a upward trend, and based on these 3 years past performance, the chart predicts Walmart would order roughly 2000 units of this product. This will give us a general picture of  How many ice cream need to be made and plan acordingly.</a:t>
            </a: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r>
              <a:rPr lang="zh-TW" sz="900">
                <a:solidFill>
                  <a:srgbClr val="454545"/>
                </a:solidFill>
              </a:rPr>
              <a:t>Value:</a:t>
            </a:r>
            <a:endParaRPr sz="900">
              <a:solidFill>
                <a:srgbClr val="454545"/>
              </a:solidFill>
            </a:endParaRPr>
          </a:p>
          <a:p>
            <a:pPr marL="0" lvl="0" indent="0" algn="l" rtl="0">
              <a:lnSpc>
                <a:spcPct val="115000"/>
              </a:lnSpc>
              <a:spcBef>
                <a:spcPts val="0"/>
              </a:spcBef>
              <a:spcAft>
                <a:spcPts val="0"/>
              </a:spcAft>
              <a:buClr>
                <a:schemeClr val="dk1"/>
              </a:buClr>
              <a:buSzPts val="1100"/>
              <a:buFont typeface="Arial"/>
              <a:buNone/>
            </a:pPr>
            <a:r>
              <a:rPr lang="zh-TW" sz="900">
                <a:solidFill>
                  <a:srgbClr val="454545"/>
                </a:solidFill>
              </a:rPr>
              <a:t>This will be very helpful for our demand planning, supply buyer, and manufacture department as it will give us a good grasp of the overall trend and the amount of ice cream need to be make in the future in order to minimize unnecessary inventory as low as possible.</a:t>
            </a:r>
            <a:endParaRPr sz="900">
              <a:solidFill>
                <a:srgbClr val="454545"/>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2.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l2944.shinyapps.io/Unilever/"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550950" y="0"/>
            <a:ext cx="2608500" cy="51435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76200" y="-16600"/>
            <a:ext cx="2654700" cy="51435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228600" y="-16600"/>
            <a:ext cx="2654700" cy="5143500"/>
          </a:xfrm>
          <a:prstGeom prst="rect">
            <a:avLst/>
          </a:prstGeom>
          <a:solidFill>
            <a:srgbClr val="00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6717900" y="-16600"/>
            <a:ext cx="2654700" cy="5143500"/>
          </a:xfrm>
          <a:prstGeom prst="rect">
            <a:avLst/>
          </a:prstGeom>
          <a:solidFill>
            <a:srgbClr val="00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3"/>
          <p:cNvPicPr preferRelativeResize="0"/>
          <p:nvPr/>
        </p:nvPicPr>
        <p:blipFill>
          <a:blip r:embed="rId3">
            <a:alphaModFix/>
          </a:blip>
          <a:stretch>
            <a:fillRect/>
          </a:stretch>
        </p:blipFill>
        <p:spPr>
          <a:xfrm>
            <a:off x="7752000" y="65550"/>
            <a:ext cx="1687500" cy="2946800"/>
          </a:xfrm>
          <a:prstGeom prst="rect">
            <a:avLst/>
          </a:prstGeom>
          <a:noFill/>
          <a:ln>
            <a:noFill/>
          </a:ln>
          <a:effectLst>
            <a:outerShdw blurRad="57150" dist="104775" dir="5400000" algn="bl" rotWithShape="0">
              <a:srgbClr val="000000">
                <a:alpha val="50000"/>
              </a:srgbClr>
            </a:outerShdw>
          </a:effectLst>
        </p:spPr>
      </p:pic>
      <p:pic>
        <p:nvPicPr>
          <p:cNvPr id="59" name="Google Shape;59;p13"/>
          <p:cNvPicPr preferRelativeResize="0"/>
          <p:nvPr/>
        </p:nvPicPr>
        <p:blipFill>
          <a:blip r:embed="rId4">
            <a:alphaModFix/>
          </a:blip>
          <a:stretch>
            <a:fillRect/>
          </a:stretch>
        </p:blipFill>
        <p:spPr>
          <a:xfrm>
            <a:off x="4293888" y="4116603"/>
            <a:ext cx="541663" cy="599087"/>
          </a:xfrm>
          <a:prstGeom prst="rect">
            <a:avLst/>
          </a:prstGeom>
          <a:noFill/>
          <a:ln>
            <a:noFill/>
          </a:ln>
        </p:spPr>
      </p:pic>
      <p:pic>
        <p:nvPicPr>
          <p:cNvPr id="60" name="Google Shape;60;p13"/>
          <p:cNvPicPr preferRelativeResize="0"/>
          <p:nvPr/>
        </p:nvPicPr>
        <p:blipFill>
          <a:blip r:embed="rId5">
            <a:alphaModFix/>
          </a:blip>
          <a:stretch>
            <a:fillRect/>
          </a:stretch>
        </p:blipFill>
        <p:spPr>
          <a:xfrm rot="-3310696">
            <a:off x="6470375" y="535724"/>
            <a:ext cx="2397751" cy="3897278"/>
          </a:xfrm>
          <a:prstGeom prst="rect">
            <a:avLst/>
          </a:prstGeom>
          <a:noFill/>
          <a:ln>
            <a:noFill/>
          </a:ln>
          <a:effectLst>
            <a:outerShdw blurRad="57150" dist="200025" dir="5460000" algn="bl" rotWithShape="0">
              <a:srgbClr val="000000">
                <a:alpha val="50000"/>
              </a:srgbClr>
            </a:outerShdw>
          </a:effectLst>
        </p:spPr>
      </p:pic>
      <p:pic>
        <p:nvPicPr>
          <p:cNvPr id="61" name="Google Shape;61;p13"/>
          <p:cNvPicPr preferRelativeResize="0"/>
          <p:nvPr/>
        </p:nvPicPr>
        <p:blipFill>
          <a:blip r:embed="rId6">
            <a:alphaModFix/>
          </a:blip>
          <a:stretch>
            <a:fillRect/>
          </a:stretch>
        </p:blipFill>
        <p:spPr>
          <a:xfrm rot="-1364632">
            <a:off x="-968316" y="-85911"/>
            <a:ext cx="3335458" cy="3335498"/>
          </a:xfrm>
          <a:prstGeom prst="rect">
            <a:avLst/>
          </a:prstGeom>
          <a:noFill/>
          <a:ln>
            <a:noFill/>
          </a:ln>
          <a:effectLst>
            <a:outerShdw blurRad="85725" dist="95250" dir="21540000" algn="bl" rotWithShape="0">
              <a:srgbClr val="000000">
                <a:alpha val="44000"/>
              </a:srgbClr>
            </a:outerShdw>
          </a:effectLst>
        </p:spPr>
      </p:pic>
      <p:pic>
        <p:nvPicPr>
          <p:cNvPr id="62" name="Google Shape;62;p13"/>
          <p:cNvPicPr preferRelativeResize="0"/>
          <p:nvPr/>
        </p:nvPicPr>
        <p:blipFill>
          <a:blip r:embed="rId7">
            <a:alphaModFix/>
          </a:blip>
          <a:stretch>
            <a:fillRect/>
          </a:stretch>
        </p:blipFill>
        <p:spPr>
          <a:xfrm rot="1323247">
            <a:off x="107387" y="490115"/>
            <a:ext cx="3208875" cy="3208875"/>
          </a:xfrm>
          <a:prstGeom prst="rect">
            <a:avLst/>
          </a:prstGeom>
          <a:noFill/>
          <a:ln>
            <a:noFill/>
          </a:ln>
          <a:effectLst>
            <a:outerShdw blurRad="85725" dist="142875" dir="4320000" algn="bl" rotWithShape="0">
              <a:srgbClr val="000000">
                <a:alpha val="49000"/>
              </a:srgbClr>
            </a:outerShdw>
          </a:effectLst>
        </p:spPr>
      </p:pic>
      <p:sp>
        <p:nvSpPr>
          <p:cNvPr id="63" name="Google Shape;63;p13"/>
          <p:cNvSpPr txBox="1"/>
          <p:nvPr/>
        </p:nvSpPr>
        <p:spPr>
          <a:xfrm>
            <a:off x="2559850" y="814800"/>
            <a:ext cx="3972900" cy="1382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zh-TW" sz="4300" b="1" dirty="0">
                <a:latin typeface="Verdana"/>
                <a:ea typeface="Verdana"/>
                <a:cs typeface="Verdana"/>
                <a:sym typeface="Verdana"/>
              </a:rPr>
              <a:t>Unilever  </a:t>
            </a:r>
            <a:r>
              <a:rPr lang="en-US" altLang="zh-TW" sz="4300" b="1" dirty="0">
                <a:latin typeface="Verdana"/>
                <a:ea typeface="Verdana"/>
                <a:cs typeface="Verdana"/>
                <a:sym typeface="Verdana"/>
              </a:rPr>
              <a:t>Marketing</a:t>
            </a:r>
          </a:p>
          <a:p>
            <a:pPr marL="0" lvl="0" indent="0" algn="ctr" rtl="0">
              <a:spcBef>
                <a:spcPts val="0"/>
              </a:spcBef>
              <a:spcAft>
                <a:spcPts val="0"/>
              </a:spcAft>
              <a:buNone/>
            </a:pPr>
            <a:r>
              <a:rPr lang="en-US" sz="4300" b="1" dirty="0">
                <a:latin typeface="Verdana"/>
                <a:ea typeface="Verdana"/>
                <a:cs typeface="Verdana"/>
                <a:sym typeface="Verdana"/>
              </a:rPr>
              <a:t>Dashboard</a:t>
            </a:r>
            <a:endParaRPr sz="4300" b="1" dirty="0">
              <a:latin typeface="Verdana"/>
              <a:ea typeface="Verdana"/>
              <a:cs typeface="Verdana"/>
              <a:sym typeface="Verdana"/>
            </a:endParaRPr>
          </a:p>
        </p:txBody>
      </p:sp>
      <p:pic>
        <p:nvPicPr>
          <p:cNvPr id="64" name="Google Shape;64;p13"/>
          <p:cNvPicPr preferRelativeResize="0"/>
          <p:nvPr/>
        </p:nvPicPr>
        <p:blipFill>
          <a:blip r:embed="rId8">
            <a:alphaModFix/>
          </a:blip>
          <a:stretch>
            <a:fillRect/>
          </a:stretch>
        </p:blipFill>
        <p:spPr>
          <a:xfrm rot="-390676">
            <a:off x="-225250" y="217949"/>
            <a:ext cx="2608501" cy="3912766"/>
          </a:xfrm>
          <a:prstGeom prst="rect">
            <a:avLst/>
          </a:prstGeom>
          <a:noFill/>
          <a:ln>
            <a:noFill/>
          </a:ln>
        </p:spPr>
      </p:pic>
      <p:sp>
        <p:nvSpPr>
          <p:cNvPr id="65" name="Google Shape;65;p13"/>
          <p:cNvSpPr txBox="1"/>
          <p:nvPr/>
        </p:nvSpPr>
        <p:spPr>
          <a:xfrm>
            <a:off x="3138615" y="2299025"/>
            <a:ext cx="28059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100" dirty="0">
                <a:latin typeface="Verdana"/>
                <a:ea typeface="Verdana"/>
                <a:cs typeface="Verdana"/>
                <a:sym typeface="Verdana"/>
              </a:rPr>
              <a:t>Stacy Lai</a:t>
            </a:r>
            <a:endParaRPr sz="1100" dirty="0">
              <a:latin typeface="Verdana"/>
              <a:ea typeface="Verdana"/>
              <a:cs typeface="Verdana"/>
              <a:sym typeface="Verdana"/>
            </a:endParaRPr>
          </a:p>
          <a:p>
            <a:pPr marL="0" lvl="0" indent="0" algn="ctr" rtl="0">
              <a:spcBef>
                <a:spcPts val="0"/>
              </a:spcBef>
              <a:spcAft>
                <a:spcPts val="0"/>
              </a:spcAft>
              <a:buNone/>
            </a:pPr>
            <a:endParaRPr sz="1100" dirty="0">
              <a:latin typeface="Verdana"/>
              <a:ea typeface="Verdana"/>
              <a:cs typeface="Verdana"/>
              <a:sym typeface="Verdana"/>
            </a:endParaRPr>
          </a:p>
          <a:p>
            <a:pPr marL="0" lvl="0" indent="0" algn="ctr" rtl="0">
              <a:spcBef>
                <a:spcPts val="0"/>
              </a:spcBef>
              <a:spcAft>
                <a:spcPts val="0"/>
              </a:spcAft>
              <a:buNone/>
            </a:pPr>
            <a:endParaRPr sz="1100" dirty="0">
              <a:latin typeface="Verdana"/>
              <a:ea typeface="Verdana"/>
              <a:cs typeface="Verdana"/>
              <a:sym typeface="Verdana"/>
            </a:endParaRPr>
          </a:p>
        </p:txBody>
      </p:sp>
      <p:pic>
        <p:nvPicPr>
          <p:cNvPr id="66" name="Google Shape;66;p13"/>
          <p:cNvPicPr preferRelativeResize="0"/>
          <p:nvPr/>
        </p:nvPicPr>
        <p:blipFill>
          <a:blip r:embed="rId9">
            <a:alphaModFix/>
          </a:blip>
          <a:stretch>
            <a:fillRect/>
          </a:stretch>
        </p:blipFill>
        <p:spPr>
          <a:xfrm rot="158572">
            <a:off x="-797285" y="1913867"/>
            <a:ext cx="3134144" cy="3134141"/>
          </a:xfrm>
          <a:prstGeom prst="rect">
            <a:avLst/>
          </a:prstGeom>
          <a:noFill/>
          <a:ln>
            <a:noFill/>
          </a:ln>
          <a:effectLst>
            <a:outerShdw blurRad="57150" dist="95250" dir="6240000" algn="bl" rotWithShape="0">
              <a:srgbClr val="000000">
                <a:alpha val="48000"/>
              </a:srgbClr>
            </a:outerShdw>
          </a:effectLst>
        </p:spPr>
      </p:pic>
      <p:pic>
        <p:nvPicPr>
          <p:cNvPr id="67" name="Google Shape;67;p13"/>
          <p:cNvPicPr preferRelativeResize="0"/>
          <p:nvPr/>
        </p:nvPicPr>
        <p:blipFill>
          <a:blip r:embed="rId10">
            <a:alphaModFix/>
          </a:blip>
          <a:stretch>
            <a:fillRect/>
          </a:stretch>
        </p:blipFill>
        <p:spPr>
          <a:xfrm rot="3096484">
            <a:off x="-44485" y="2629474"/>
            <a:ext cx="2307869" cy="2943802"/>
          </a:xfrm>
          <a:prstGeom prst="rect">
            <a:avLst/>
          </a:prstGeom>
          <a:noFill/>
          <a:ln>
            <a:noFill/>
          </a:ln>
          <a:effectLst>
            <a:outerShdw blurRad="57150" dist="171450" dir="1740000" algn="bl" rotWithShape="0">
              <a:srgbClr val="000000">
                <a:alpha val="48000"/>
              </a:srgbClr>
            </a:outerShdw>
          </a:effectLst>
        </p:spPr>
      </p:pic>
      <p:pic>
        <p:nvPicPr>
          <p:cNvPr id="68" name="Google Shape;68;p13"/>
          <p:cNvPicPr preferRelativeResize="0"/>
          <p:nvPr/>
        </p:nvPicPr>
        <p:blipFill>
          <a:blip r:embed="rId8">
            <a:alphaModFix/>
          </a:blip>
          <a:stretch>
            <a:fillRect/>
          </a:stretch>
        </p:blipFill>
        <p:spPr>
          <a:xfrm rot="1202627">
            <a:off x="7283391" y="509743"/>
            <a:ext cx="2431637" cy="3647455"/>
          </a:xfrm>
          <a:prstGeom prst="rect">
            <a:avLst/>
          </a:prstGeom>
          <a:noFill/>
          <a:ln>
            <a:noFill/>
          </a:ln>
        </p:spPr>
      </p:pic>
      <p:pic>
        <p:nvPicPr>
          <p:cNvPr id="69" name="Google Shape;69;p13"/>
          <p:cNvPicPr preferRelativeResize="0"/>
          <p:nvPr/>
        </p:nvPicPr>
        <p:blipFill>
          <a:blip r:embed="rId11">
            <a:alphaModFix/>
          </a:blip>
          <a:stretch>
            <a:fillRect/>
          </a:stretch>
        </p:blipFill>
        <p:spPr>
          <a:xfrm rot="1066293">
            <a:off x="6503481" y="2136863"/>
            <a:ext cx="3101337" cy="3101324"/>
          </a:xfrm>
          <a:prstGeom prst="rect">
            <a:avLst/>
          </a:prstGeom>
          <a:noFill/>
          <a:ln>
            <a:noFill/>
          </a:ln>
          <a:effectLst>
            <a:outerShdw blurRad="57150" dist="190500" dir="246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p:nvPr/>
        </p:nvSpPr>
        <p:spPr>
          <a:xfrm>
            <a:off x="-49775" y="52850"/>
            <a:ext cx="9274800" cy="599100"/>
          </a:xfrm>
          <a:prstGeom prst="rect">
            <a:avLst/>
          </a:prstGeom>
          <a:solidFill>
            <a:srgbClr val="FF6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49775" y="-23350"/>
            <a:ext cx="9274800" cy="599100"/>
          </a:xfrm>
          <a:prstGeom prst="rect">
            <a:avLst/>
          </a:prstGeom>
          <a:solidFill>
            <a:srgbClr val="F8A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txBox="1"/>
          <p:nvPr/>
        </p:nvSpPr>
        <p:spPr>
          <a:xfrm>
            <a:off x="1158325" y="912075"/>
            <a:ext cx="7970400" cy="646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3300" b="1">
                <a:latin typeface="Verdana"/>
                <a:ea typeface="Verdana"/>
                <a:cs typeface="Verdana"/>
                <a:sym typeface="Verdana"/>
              </a:rPr>
              <a:t>5 - Map </a:t>
            </a:r>
            <a:endParaRPr sz="3300" b="1">
              <a:latin typeface="Verdana"/>
              <a:ea typeface="Verdana"/>
              <a:cs typeface="Verdana"/>
              <a:sym typeface="Verdana"/>
            </a:endParaRPr>
          </a:p>
        </p:txBody>
      </p:sp>
      <p:sp>
        <p:nvSpPr>
          <p:cNvPr id="215" name="Google Shape;215;p22"/>
          <p:cNvSpPr txBox="1"/>
          <p:nvPr/>
        </p:nvSpPr>
        <p:spPr>
          <a:xfrm>
            <a:off x="541575" y="1947150"/>
            <a:ext cx="28059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6" name="Google Shape;216;p22"/>
          <p:cNvPicPr preferRelativeResize="0"/>
          <p:nvPr/>
        </p:nvPicPr>
        <p:blipFill>
          <a:blip r:embed="rId3">
            <a:alphaModFix/>
          </a:blip>
          <a:stretch>
            <a:fillRect/>
          </a:stretch>
        </p:blipFill>
        <p:spPr>
          <a:xfrm>
            <a:off x="495075" y="2072223"/>
            <a:ext cx="4076923" cy="2188228"/>
          </a:xfrm>
          <a:prstGeom prst="rect">
            <a:avLst/>
          </a:prstGeom>
          <a:noFill/>
          <a:ln>
            <a:noFill/>
          </a:ln>
        </p:spPr>
      </p:pic>
      <p:pic>
        <p:nvPicPr>
          <p:cNvPr id="217" name="Google Shape;217;p22"/>
          <p:cNvPicPr preferRelativeResize="0"/>
          <p:nvPr/>
        </p:nvPicPr>
        <p:blipFill>
          <a:blip r:embed="rId4">
            <a:alphaModFix/>
          </a:blip>
          <a:stretch>
            <a:fillRect/>
          </a:stretch>
        </p:blipFill>
        <p:spPr>
          <a:xfrm>
            <a:off x="5195050" y="2162025"/>
            <a:ext cx="2685700" cy="2061624"/>
          </a:xfrm>
          <a:prstGeom prst="rect">
            <a:avLst/>
          </a:prstGeom>
          <a:noFill/>
          <a:ln>
            <a:noFill/>
          </a:ln>
        </p:spPr>
      </p:pic>
      <p:sp>
        <p:nvSpPr>
          <p:cNvPr id="218" name="Google Shape;218;p22"/>
          <p:cNvSpPr txBox="1"/>
          <p:nvPr/>
        </p:nvSpPr>
        <p:spPr>
          <a:xfrm>
            <a:off x="5113525" y="1190430"/>
            <a:ext cx="3710400" cy="8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b="1">
                <a:latin typeface="Verdana"/>
                <a:ea typeface="Verdana"/>
                <a:cs typeface="Verdana"/>
                <a:sym typeface="Verdana"/>
              </a:rPr>
              <a:t>Closest Walmart supercenter Address:</a:t>
            </a:r>
            <a:endParaRPr sz="1200" b="1">
              <a:latin typeface="Verdana"/>
              <a:ea typeface="Verdana"/>
              <a:cs typeface="Verdana"/>
              <a:sym typeface="Verdana"/>
            </a:endParaRPr>
          </a:p>
          <a:p>
            <a:pPr marL="0" lvl="0" indent="0" algn="l" rtl="0">
              <a:spcBef>
                <a:spcPts val="0"/>
              </a:spcBef>
              <a:spcAft>
                <a:spcPts val="0"/>
              </a:spcAft>
              <a:buNone/>
            </a:pPr>
            <a:endParaRPr sz="1200" b="1">
              <a:latin typeface="Verdana"/>
              <a:ea typeface="Verdana"/>
              <a:cs typeface="Verdana"/>
              <a:sym typeface="Verdana"/>
            </a:endParaRPr>
          </a:p>
          <a:p>
            <a:pPr marL="0" lvl="0" indent="0" algn="l" rtl="0">
              <a:spcBef>
                <a:spcPts val="0"/>
              </a:spcBef>
              <a:spcAft>
                <a:spcPts val="0"/>
              </a:spcAft>
              <a:buNone/>
            </a:pPr>
            <a:r>
              <a:rPr lang="zh-TW" sz="1200">
                <a:latin typeface="Verdana"/>
                <a:ea typeface="Verdana"/>
                <a:cs typeface="Verdana"/>
                <a:sym typeface="Verdana"/>
              </a:rPr>
              <a:t>5396 NY-12, Norwich, NY 13815</a:t>
            </a:r>
            <a:endParaRPr sz="1200">
              <a:latin typeface="Verdana"/>
              <a:ea typeface="Verdana"/>
              <a:cs typeface="Verdana"/>
              <a:sym typeface="Verdana"/>
            </a:endParaRPr>
          </a:p>
          <a:p>
            <a:pPr marL="0" lvl="0" indent="0" algn="l" rtl="0">
              <a:spcBef>
                <a:spcPts val="0"/>
              </a:spcBef>
              <a:spcAft>
                <a:spcPts val="0"/>
              </a:spcAft>
              <a:buNone/>
            </a:pPr>
            <a:endParaRPr sz="1200" b="1">
              <a:latin typeface="Verdana"/>
              <a:ea typeface="Verdana"/>
              <a:cs typeface="Verdana"/>
              <a:sym typeface="Verdana"/>
            </a:endParaRPr>
          </a:p>
          <a:p>
            <a:pPr marL="0" lvl="0" indent="0" algn="l" rtl="0">
              <a:spcBef>
                <a:spcPts val="0"/>
              </a:spcBef>
              <a:spcAft>
                <a:spcPts val="0"/>
              </a:spcAft>
              <a:buNone/>
            </a:pPr>
            <a:endParaRPr sz="1200">
              <a:latin typeface="Verdana"/>
              <a:ea typeface="Verdana"/>
              <a:cs typeface="Verdana"/>
              <a:sym typeface="Verdana"/>
            </a:endParaRPr>
          </a:p>
        </p:txBody>
      </p:sp>
      <p:pic>
        <p:nvPicPr>
          <p:cNvPr id="219" name="Google Shape;219;p22"/>
          <p:cNvPicPr preferRelativeResize="0"/>
          <p:nvPr/>
        </p:nvPicPr>
        <p:blipFill>
          <a:blip r:embed="rId5">
            <a:alphaModFix/>
          </a:blip>
          <a:stretch>
            <a:fillRect/>
          </a:stretch>
        </p:blipFill>
        <p:spPr>
          <a:xfrm>
            <a:off x="8507250" y="4489675"/>
            <a:ext cx="541650" cy="599076"/>
          </a:xfrm>
          <a:prstGeom prst="rect">
            <a:avLst/>
          </a:prstGeom>
          <a:noFill/>
          <a:ln>
            <a:noFill/>
          </a:ln>
        </p:spPr>
      </p:pic>
      <p:pic>
        <p:nvPicPr>
          <p:cNvPr id="220" name="Google Shape;220;p22"/>
          <p:cNvPicPr preferRelativeResize="0"/>
          <p:nvPr/>
        </p:nvPicPr>
        <p:blipFill>
          <a:blip r:embed="rId6">
            <a:alphaModFix/>
          </a:blip>
          <a:stretch>
            <a:fillRect/>
          </a:stretch>
        </p:blipFill>
        <p:spPr>
          <a:xfrm rot="-313824">
            <a:off x="-535411" y="-26518"/>
            <a:ext cx="2413800" cy="2640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p:nvPr/>
        </p:nvSpPr>
        <p:spPr>
          <a:xfrm>
            <a:off x="2146100" y="3899175"/>
            <a:ext cx="1140000" cy="1140000"/>
          </a:xfrm>
          <a:prstGeom prst="ellipse">
            <a:avLst/>
          </a:prstGeom>
          <a:solidFill>
            <a:srgbClr val="00E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2178450" y="2682975"/>
            <a:ext cx="1140000" cy="1140000"/>
          </a:xfrm>
          <a:prstGeom prst="ellipse">
            <a:avLst/>
          </a:prstGeom>
          <a:solidFill>
            <a:srgbClr val="00E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2178450" y="1463775"/>
            <a:ext cx="1140000" cy="1140000"/>
          </a:xfrm>
          <a:prstGeom prst="ellipse">
            <a:avLst/>
          </a:prstGeom>
          <a:solidFill>
            <a:srgbClr val="00E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p:nvPr/>
        </p:nvSpPr>
        <p:spPr>
          <a:xfrm>
            <a:off x="152400" y="852600"/>
            <a:ext cx="7350300" cy="49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2000" b="1">
                <a:latin typeface="Verdana"/>
                <a:ea typeface="Verdana"/>
                <a:cs typeface="Verdana"/>
                <a:sym typeface="Verdana"/>
              </a:rPr>
              <a:t>Data Creation:Cleaning, Normalization, ETL</a:t>
            </a:r>
            <a:endParaRPr sz="2000" b="1">
              <a:latin typeface="Verdana"/>
              <a:ea typeface="Verdana"/>
              <a:cs typeface="Verdana"/>
              <a:sym typeface="Verdana"/>
            </a:endParaRPr>
          </a:p>
        </p:txBody>
      </p:sp>
      <p:sp>
        <p:nvSpPr>
          <p:cNvPr id="78" name="Google Shape;78;p14"/>
          <p:cNvSpPr/>
          <p:nvPr/>
        </p:nvSpPr>
        <p:spPr>
          <a:xfrm>
            <a:off x="1418763" y="3060600"/>
            <a:ext cx="454500" cy="258000"/>
          </a:xfrm>
          <a:prstGeom prst="stripedRightArrow">
            <a:avLst>
              <a:gd name="adj1" fmla="val 50000"/>
              <a:gd name="adj2" fmla="val 50000"/>
            </a:avLst>
          </a:prstGeom>
          <a:noFill/>
          <a:ln w="28575" cap="flat" cmpd="sng">
            <a:solidFill>
              <a:srgbClr val="0060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p:nvPr/>
        </p:nvSpPr>
        <p:spPr>
          <a:xfrm>
            <a:off x="3436075" y="1837500"/>
            <a:ext cx="9843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a:latin typeface="Verdana"/>
                <a:ea typeface="Verdana"/>
                <a:cs typeface="Verdana"/>
                <a:sym typeface="Verdana"/>
              </a:rPr>
              <a:t>Food</a:t>
            </a:r>
            <a:endParaRPr sz="1300">
              <a:latin typeface="Verdana"/>
              <a:ea typeface="Verdana"/>
              <a:cs typeface="Verdana"/>
              <a:sym typeface="Verdana"/>
            </a:endParaRPr>
          </a:p>
          <a:p>
            <a:pPr marL="0" lvl="0" indent="0" algn="l" rtl="0">
              <a:spcBef>
                <a:spcPts val="0"/>
              </a:spcBef>
              <a:spcAft>
                <a:spcPts val="0"/>
              </a:spcAft>
              <a:buNone/>
            </a:pPr>
            <a:endParaRPr sz="1300">
              <a:latin typeface="Verdana"/>
              <a:ea typeface="Verdana"/>
              <a:cs typeface="Verdana"/>
              <a:sym typeface="Verdana"/>
            </a:endParaRPr>
          </a:p>
        </p:txBody>
      </p:sp>
      <p:sp>
        <p:nvSpPr>
          <p:cNvPr id="80" name="Google Shape;80;p14"/>
          <p:cNvSpPr txBox="1"/>
          <p:nvPr/>
        </p:nvSpPr>
        <p:spPr>
          <a:xfrm>
            <a:off x="3434438" y="2849175"/>
            <a:ext cx="11400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a:latin typeface="Verdana"/>
                <a:ea typeface="Verdana"/>
                <a:cs typeface="Verdana"/>
                <a:sym typeface="Verdana"/>
              </a:rPr>
              <a:t>Ice </a:t>
            </a:r>
            <a:endParaRPr sz="1300">
              <a:latin typeface="Verdana"/>
              <a:ea typeface="Verdana"/>
              <a:cs typeface="Verdana"/>
              <a:sym typeface="Verdana"/>
            </a:endParaRPr>
          </a:p>
          <a:p>
            <a:pPr marL="0" lvl="0" indent="0" algn="l" rtl="0">
              <a:spcBef>
                <a:spcPts val="0"/>
              </a:spcBef>
              <a:spcAft>
                <a:spcPts val="0"/>
              </a:spcAft>
              <a:buNone/>
            </a:pPr>
            <a:r>
              <a:rPr lang="zh-TW" sz="1300">
                <a:latin typeface="Verdana"/>
                <a:ea typeface="Verdana"/>
                <a:cs typeface="Verdana"/>
                <a:sym typeface="Verdana"/>
              </a:rPr>
              <a:t>Cream</a:t>
            </a:r>
            <a:endParaRPr sz="1300">
              <a:latin typeface="Verdana"/>
              <a:ea typeface="Verdana"/>
              <a:cs typeface="Verdana"/>
              <a:sym typeface="Verdana"/>
            </a:endParaRPr>
          </a:p>
        </p:txBody>
      </p:sp>
      <p:sp>
        <p:nvSpPr>
          <p:cNvPr id="81" name="Google Shape;81;p14"/>
          <p:cNvSpPr txBox="1"/>
          <p:nvPr/>
        </p:nvSpPr>
        <p:spPr>
          <a:xfrm>
            <a:off x="3469100" y="4065375"/>
            <a:ext cx="13158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a:latin typeface="Verdana"/>
                <a:ea typeface="Verdana"/>
                <a:cs typeface="Verdana"/>
                <a:sym typeface="Verdana"/>
              </a:rPr>
              <a:t>Personal Care</a:t>
            </a:r>
            <a:endParaRPr sz="1300">
              <a:latin typeface="Verdana"/>
              <a:ea typeface="Verdana"/>
              <a:cs typeface="Verdana"/>
              <a:sym typeface="Verdana"/>
            </a:endParaRPr>
          </a:p>
          <a:p>
            <a:pPr marL="0" lvl="0" indent="0" algn="l" rtl="0">
              <a:spcBef>
                <a:spcPts val="0"/>
              </a:spcBef>
              <a:spcAft>
                <a:spcPts val="0"/>
              </a:spcAft>
              <a:buNone/>
            </a:pPr>
            <a:endParaRPr sz="1300">
              <a:latin typeface="Verdana"/>
              <a:ea typeface="Verdana"/>
              <a:cs typeface="Verdana"/>
              <a:sym typeface="Verdana"/>
            </a:endParaRPr>
          </a:p>
        </p:txBody>
      </p:sp>
      <p:pic>
        <p:nvPicPr>
          <p:cNvPr id="82" name="Google Shape;82;p14"/>
          <p:cNvPicPr preferRelativeResize="0"/>
          <p:nvPr/>
        </p:nvPicPr>
        <p:blipFill>
          <a:blip r:embed="rId3">
            <a:alphaModFix/>
          </a:blip>
          <a:stretch>
            <a:fillRect/>
          </a:stretch>
        </p:blipFill>
        <p:spPr>
          <a:xfrm>
            <a:off x="4967900" y="1779725"/>
            <a:ext cx="3997016" cy="2477675"/>
          </a:xfrm>
          <a:prstGeom prst="rect">
            <a:avLst/>
          </a:prstGeom>
          <a:noFill/>
          <a:ln>
            <a:noFill/>
          </a:ln>
        </p:spPr>
      </p:pic>
      <p:sp>
        <p:nvSpPr>
          <p:cNvPr id="83" name="Google Shape;83;p14"/>
          <p:cNvSpPr txBox="1"/>
          <p:nvPr/>
        </p:nvSpPr>
        <p:spPr>
          <a:xfrm>
            <a:off x="5120300" y="4250363"/>
            <a:ext cx="4315200" cy="339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1000">
                <a:latin typeface="Verdana"/>
                <a:ea typeface="Verdana"/>
                <a:cs typeface="Verdana"/>
                <a:sym typeface="Verdana"/>
              </a:rPr>
              <a:t>Unilever’s ice cream market share worldwide from 2012-2021 </a:t>
            </a:r>
            <a:endParaRPr sz="1000">
              <a:latin typeface="Verdana"/>
              <a:ea typeface="Verdana"/>
              <a:cs typeface="Verdana"/>
              <a:sym typeface="Verdana"/>
            </a:endParaRPr>
          </a:p>
        </p:txBody>
      </p:sp>
      <p:pic>
        <p:nvPicPr>
          <p:cNvPr id="84" name="Google Shape;84;p14"/>
          <p:cNvPicPr preferRelativeResize="0"/>
          <p:nvPr/>
        </p:nvPicPr>
        <p:blipFill>
          <a:blip r:embed="rId4">
            <a:alphaModFix/>
          </a:blip>
          <a:stretch>
            <a:fillRect/>
          </a:stretch>
        </p:blipFill>
        <p:spPr>
          <a:xfrm>
            <a:off x="231125" y="2566808"/>
            <a:ext cx="984300" cy="1088641"/>
          </a:xfrm>
          <a:prstGeom prst="rect">
            <a:avLst/>
          </a:prstGeom>
          <a:noFill/>
          <a:ln>
            <a:noFill/>
          </a:ln>
        </p:spPr>
      </p:pic>
      <p:sp>
        <p:nvSpPr>
          <p:cNvPr id="85" name="Google Shape;85;p14"/>
          <p:cNvSpPr/>
          <p:nvPr/>
        </p:nvSpPr>
        <p:spPr>
          <a:xfrm>
            <a:off x="-48900" y="379800"/>
            <a:ext cx="9241800" cy="4977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4"/>
          <p:cNvPicPr preferRelativeResize="0"/>
          <p:nvPr/>
        </p:nvPicPr>
        <p:blipFill rotWithShape="1">
          <a:blip r:embed="rId5">
            <a:alphaModFix/>
          </a:blip>
          <a:srcRect t="27624" b="35330"/>
          <a:stretch/>
        </p:blipFill>
        <p:spPr>
          <a:xfrm>
            <a:off x="0" y="-685800"/>
            <a:ext cx="9143999" cy="1464525"/>
          </a:xfrm>
          <a:prstGeom prst="rect">
            <a:avLst/>
          </a:prstGeom>
          <a:noFill/>
          <a:ln>
            <a:noFill/>
          </a:ln>
        </p:spPr>
      </p:pic>
      <p:pic>
        <p:nvPicPr>
          <p:cNvPr id="87" name="Google Shape;87;p14"/>
          <p:cNvPicPr preferRelativeResize="0"/>
          <p:nvPr/>
        </p:nvPicPr>
        <p:blipFill>
          <a:blip r:embed="rId6">
            <a:alphaModFix/>
          </a:blip>
          <a:stretch>
            <a:fillRect/>
          </a:stretch>
        </p:blipFill>
        <p:spPr>
          <a:xfrm>
            <a:off x="2257725" y="3885453"/>
            <a:ext cx="1069149" cy="1069121"/>
          </a:xfrm>
          <a:prstGeom prst="rect">
            <a:avLst/>
          </a:prstGeom>
          <a:noFill/>
          <a:ln>
            <a:noFill/>
          </a:ln>
        </p:spPr>
      </p:pic>
      <p:sp>
        <p:nvSpPr>
          <p:cNvPr id="88" name="Google Shape;88;p14"/>
          <p:cNvSpPr/>
          <p:nvPr/>
        </p:nvSpPr>
        <p:spPr>
          <a:xfrm>
            <a:off x="4385613" y="3060600"/>
            <a:ext cx="454500" cy="258000"/>
          </a:xfrm>
          <a:prstGeom prst="stripedRightArrow">
            <a:avLst>
              <a:gd name="adj1" fmla="val 50000"/>
              <a:gd name="adj2" fmla="val 50000"/>
            </a:avLst>
          </a:prstGeom>
          <a:noFill/>
          <a:ln w="28575" cap="flat" cmpd="sng">
            <a:solidFill>
              <a:srgbClr val="0060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4"/>
          <p:cNvPicPr preferRelativeResize="0"/>
          <p:nvPr/>
        </p:nvPicPr>
        <p:blipFill>
          <a:blip r:embed="rId7">
            <a:alphaModFix/>
          </a:blip>
          <a:stretch>
            <a:fillRect/>
          </a:stretch>
        </p:blipFill>
        <p:spPr>
          <a:xfrm>
            <a:off x="2102400" y="1627325"/>
            <a:ext cx="1140001" cy="868421"/>
          </a:xfrm>
          <a:prstGeom prst="rect">
            <a:avLst/>
          </a:prstGeom>
          <a:noFill/>
          <a:ln>
            <a:noFill/>
          </a:ln>
        </p:spPr>
      </p:pic>
      <p:pic>
        <p:nvPicPr>
          <p:cNvPr id="90" name="Google Shape;90;p14"/>
          <p:cNvPicPr preferRelativeResize="0"/>
          <p:nvPr/>
        </p:nvPicPr>
        <p:blipFill>
          <a:blip r:embed="rId8">
            <a:alphaModFix/>
          </a:blip>
          <a:stretch>
            <a:fillRect/>
          </a:stretch>
        </p:blipFill>
        <p:spPr>
          <a:xfrm>
            <a:off x="2414653" y="2710050"/>
            <a:ext cx="667587" cy="106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3">
            <a:alphaModFix/>
          </a:blip>
          <a:srcRect l="12083" r="21343"/>
          <a:stretch/>
        </p:blipFill>
        <p:spPr>
          <a:xfrm>
            <a:off x="-936500" y="0"/>
            <a:ext cx="3424248" cy="5143500"/>
          </a:xfrm>
          <a:prstGeom prst="rect">
            <a:avLst/>
          </a:prstGeom>
          <a:noFill/>
          <a:ln>
            <a:noFill/>
          </a:ln>
        </p:spPr>
      </p:pic>
      <p:sp>
        <p:nvSpPr>
          <p:cNvPr id="96" name="Google Shape;96;p15"/>
          <p:cNvSpPr txBox="1"/>
          <p:nvPr/>
        </p:nvSpPr>
        <p:spPr>
          <a:xfrm>
            <a:off x="2549625" y="281875"/>
            <a:ext cx="56070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900" b="1">
                <a:latin typeface="Verdana"/>
                <a:ea typeface="Verdana"/>
                <a:cs typeface="Verdana"/>
                <a:sym typeface="Verdana"/>
              </a:rPr>
              <a:t>DATA EXTRACT AND TRANSFORM</a:t>
            </a:r>
            <a:endParaRPr sz="1900" b="1">
              <a:latin typeface="Verdana"/>
              <a:ea typeface="Verdana"/>
              <a:cs typeface="Verdana"/>
              <a:sym typeface="Verdana"/>
            </a:endParaRPr>
          </a:p>
          <a:p>
            <a:pPr marL="0" lvl="0" indent="0" algn="l" rtl="0">
              <a:spcBef>
                <a:spcPts val="0"/>
              </a:spcBef>
              <a:spcAft>
                <a:spcPts val="0"/>
              </a:spcAft>
              <a:buNone/>
            </a:pPr>
            <a:endParaRPr sz="1900" b="1">
              <a:latin typeface="Verdana"/>
              <a:ea typeface="Verdana"/>
              <a:cs typeface="Verdana"/>
              <a:sym typeface="Verdana"/>
            </a:endParaRPr>
          </a:p>
        </p:txBody>
      </p:sp>
      <p:pic>
        <p:nvPicPr>
          <p:cNvPr id="97" name="Google Shape;97;p15"/>
          <p:cNvPicPr preferRelativeResize="0"/>
          <p:nvPr/>
        </p:nvPicPr>
        <p:blipFill>
          <a:blip r:embed="rId4">
            <a:alphaModFix/>
          </a:blip>
          <a:stretch>
            <a:fillRect/>
          </a:stretch>
        </p:blipFill>
        <p:spPr>
          <a:xfrm>
            <a:off x="2713150" y="2321475"/>
            <a:ext cx="3864675" cy="1007100"/>
          </a:xfrm>
          <a:prstGeom prst="rect">
            <a:avLst/>
          </a:prstGeom>
          <a:noFill/>
          <a:ln>
            <a:noFill/>
          </a:ln>
        </p:spPr>
      </p:pic>
      <p:pic>
        <p:nvPicPr>
          <p:cNvPr id="98" name="Google Shape;98;p15"/>
          <p:cNvPicPr preferRelativeResize="0"/>
          <p:nvPr/>
        </p:nvPicPr>
        <p:blipFill>
          <a:blip r:embed="rId5">
            <a:alphaModFix/>
          </a:blip>
          <a:stretch>
            <a:fillRect/>
          </a:stretch>
        </p:blipFill>
        <p:spPr>
          <a:xfrm>
            <a:off x="6577825" y="4559175"/>
            <a:ext cx="2347950" cy="411910"/>
          </a:xfrm>
          <a:prstGeom prst="rect">
            <a:avLst/>
          </a:prstGeom>
          <a:noFill/>
          <a:ln>
            <a:noFill/>
          </a:ln>
        </p:spPr>
      </p:pic>
      <p:pic>
        <p:nvPicPr>
          <p:cNvPr id="99" name="Google Shape;99;p15"/>
          <p:cNvPicPr preferRelativeResize="0"/>
          <p:nvPr/>
        </p:nvPicPr>
        <p:blipFill>
          <a:blip r:embed="rId6">
            <a:alphaModFix/>
          </a:blip>
          <a:stretch>
            <a:fillRect/>
          </a:stretch>
        </p:blipFill>
        <p:spPr>
          <a:xfrm>
            <a:off x="8502120" y="89350"/>
            <a:ext cx="539780" cy="596999"/>
          </a:xfrm>
          <a:prstGeom prst="rect">
            <a:avLst/>
          </a:prstGeom>
          <a:noFill/>
          <a:ln>
            <a:noFill/>
          </a:ln>
        </p:spPr>
      </p:pic>
      <p:pic>
        <p:nvPicPr>
          <p:cNvPr id="100" name="Google Shape;100;p15"/>
          <p:cNvPicPr preferRelativeResize="0"/>
          <p:nvPr/>
        </p:nvPicPr>
        <p:blipFill>
          <a:blip r:embed="rId7">
            <a:alphaModFix/>
          </a:blip>
          <a:stretch>
            <a:fillRect/>
          </a:stretch>
        </p:blipFill>
        <p:spPr>
          <a:xfrm>
            <a:off x="6611875" y="2273488"/>
            <a:ext cx="2313900" cy="2158150"/>
          </a:xfrm>
          <a:prstGeom prst="rect">
            <a:avLst/>
          </a:prstGeom>
          <a:noFill/>
          <a:ln>
            <a:noFill/>
          </a:ln>
        </p:spPr>
      </p:pic>
      <p:pic>
        <p:nvPicPr>
          <p:cNvPr id="101" name="Google Shape;101;p15"/>
          <p:cNvPicPr preferRelativeResize="0"/>
          <p:nvPr/>
        </p:nvPicPr>
        <p:blipFill>
          <a:blip r:embed="rId8">
            <a:alphaModFix/>
          </a:blip>
          <a:stretch>
            <a:fillRect/>
          </a:stretch>
        </p:blipFill>
        <p:spPr>
          <a:xfrm>
            <a:off x="2713149" y="3800900"/>
            <a:ext cx="3677450" cy="505561"/>
          </a:xfrm>
          <a:prstGeom prst="rect">
            <a:avLst/>
          </a:prstGeom>
          <a:noFill/>
          <a:ln>
            <a:noFill/>
          </a:ln>
        </p:spPr>
      </p:pic>
      <p:pic>
        <p:nvPicPr>
          <p:cNvPr id="102" name="Google Shape;102;p15"/>
          <p:cNvPicPr preferRelativeResize="0"/>
          <p:nvPr/>
        </p:nvPicPr>
        <p:blipFill>
          <a:blip r:embed="rId9">
            <a:alphaModFix/>
          </a:blip>
          <a:stretch>
            <a:fillRect/>
          </a:stretch>
        </p:blipFill>
        <p:spPr>
          <a:xfrm>
            <a:off x="2713150" y="871675"/>
            <a:ext cx="5374225" cy="127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p:nvPr/>
        </p:nvSpPr>
        <p:spPr>
          <a:xfrm>
            <a:off x="-49775" y="-251950"/>
            <a:ext cx="9274800" cy="464700"/>
          </a:xfrm>
          <a:prstGeom prst="rect">
            <a:avLst/>
          </a:prstGeom>
          <a:solidFill>
            <a:srgbClr val="F7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6"/>
          <p:cNvPicPr preferRelativeResize="0"/>
          <p:nvPr/>
        </p:nvPicPr>
        <p:blipFill>
          <a:blip r:embed="rId3">
            <a:alphaModFix/>
          </a:blip>
          <a:stretch>
            <a:fillRect/>
          </a:stretch>
        </p:blipFill>
        <p:spPr>
          <a:xfrm>
            <a:off x="-518025" y="-251950"/>
            <a:ext cx="2289675" cy="2289675"/>
          </a:xfrm>
          <a:prstGeom prst="rect">
            <a:avLst/>
          </a:prstGeom>
          <a:noFill/>
          <a:ln>
            <a:noFill/>
          </a:ln>
          <a:effectLst>
            <a:outerShdw blurRad="57150" dist="85725" dir="21540000" algn="bl" rotWithShape="0">
              <a:srgbClr val="000000">
                <a:alpha val="50000"/>
              </a:srgbClr>
            </a:outerShdw>
          </a:effectLst>
        </p:spPr>
      </p:pic>
      <p:sp>
        <p:nvSpPr>
          <p:cNvPr id="109" name="Google Shape;109;p16"/>
          <p:cNvSpPr txBox="1"/>
          <p:nvPr/>
        </p:nvSpPr>
        <p:spPr>
          <a:xfrm>
            <a:off x="1181425" y="269850"/>
            <a:ext cx="48336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000" b="1">
                <a:latin typeface="Verdana"/>
                <a:ea typeface="Verdana"/>
                <a:cs typeface="Verdana"/>
                <a:sym typeface="Verdana"/>
              </a:rPr>
              <a:t>TABLE NORMALIZATION</a:t>
            </a:r>
            <a:endParaRPr sz="2000" b="1">
              <a:latin typeface="Verdana"/>
              <a:ea typeface="Verdana"/>
              <a:cs typeface="Verdana"/>
              <a:sym typeface="Verdana"/>
            </a:endParaRPr>
          </a:p>
          <a:p>
            <a:pPr marL="0" lvl="0" indent="0" algn="l" rtl="0">
              <a:spcBef>
                <a:spcPts val="0"/>
              </a:spcBef>
              <a:spcAft>
                <a:spcPts val="0"/>
              </a:spcAft>
              <a:buNone/>
            </a:pPr>
            <a:endParaRPr sz="2000" b="1">
              <a:latin typeface="Verdana"/>
              <a:ea typeface="Verdana"/>
              <a:cs typeface="Verdana"/>
              <a:sym typeface="Verdana"/>
            </a:endParaRPr>
          </a:p>
          <a:p>
            <a:pPr marL="0" lvl="0" indent="0" algn="l" rtl="0">
              <a:spcBef>
                <a:spcPts val="0"/>
              </a:spcBef>
              <a:spcAft>
                <a:spcPts val="0"/>
              </a:spcAft>
              <a:buNone/>
            </a:pPr>
            <a:endParaRPr sz="2000" b="1">
              <a:latin typeface="Verdana"/>
              <a:ea typeface="Verdana"/>
              <a:cs typeface="Verdana"/>
              <a:sym typeface="Verdana"/>
            </a:endParaRPr>
          </a:p>
          <a:p>
            <a:pPr marL="0" lvl="0" indent="0" algn="l" rtl="0">
              <a:spcBef>
                <a:spcPts val="0"/>
              </a:spcBef>
              <a:spcAft>
                <a:spcPts val="0"/>
              </a:spcAft>
              <a:buNone/>
            </a:pPr>
            <a:endParaRPr sz="2000" b="1">
              <a:latin typeface="Verdana"/>
              <a:ea typeface="Verdana"/>
              <a:cs typeface="Verdana"/>
              <a:sym typeface="Verdana"/>
            </a:endParaRPr>
          </a:p>
        </p:txBody>
      </p:sp>
      <p:pic>
        <p:nvPicPr>
          <p:cNvPr id="110" name="Google Shape;110;p16"/>
          <p:cNvPicPr preferRelativeResize="0"/>
          <p:nvPr/>
        </p:nvPicPr>
        <p:blipFill>
          <a:blip r:embed="rId4">
            <a:alphaModFix/>
          </a:blip>
          <a:stretch>
            <a:fillRect/>
          </a:stretch>
        </p:blipFill>
        <p:spPr>
          <a:xfrm>
            <a:off x="1576788" y="1220813"/>
            <a:ext cx="1609725" cy="314325"/>
          </a:xfrm>
          <a:prstGeom prst="rect">
            <a:avLst/>
          </a:prstGeom>
          <a:noFill/>
          <a:ln>
            <a:noFill/>
          </a:ln>
        </p:spPr>
      </p:pic>
      <p:pic>
        <p:nvPicPr>
          <p:cNvPr id="111" name="Google Shape;111;p16"/>
          <p:cNvPicPr preferRelativeResize="0"/>
          <p:nvPr/>
        </p:nvPicPr>
        <p:blipFill>
          <a:blip r:embed="rId5">
            <a:alphaModFix/>
          </a:blip>
          <a:stretch>
            <a:fillRect/>
          </a:stretch>
        </p:blipFill>
        <p:spPr>
          <a:xfrm>
            <a:off x="3603400" y="1037625"/>
            <a:ext cx="2219325" cy="771525"/>
          </a:xfrm>
          <a:prstGeom prst="rect">
            <a:avLst/>
          </a:prstGeom>
          <a:noFill/>
          <a:ln>
            <a:noFill/>
          </a:ln>
        </p:spPr>
      </p:pic>
      <p:pic>
        <p:nvPicPr>
          <p:cNvPr id="112" name="Google Shape;112;p16"/>
          <p:cNvPicPr preferRelativeResize="0"/>
          <p:nvPr/>
        </p:nvPicPr>
        <p:blipFill>
          <a:blip r:embed="rId6">
            <a:alphaModFix/>
          </a:blip>
          <a:stretch>
            <a:fillRect/>
          </a:stretch>
        </p:blipFill>
        <p:spPr>
          <a:xfrm>
            <a:off x="6211975" y="1037625"/>
            <a:ext cx="2124075" cy="771525"/>
          </a:xfrm>
          <a:prstGeom prst="rect">
            <a:avLst/>
          </a:prstGeom>
          <a:noFill/>
          <a:ln>
            <a:noFill/>
          </a:ln>
        </p:spPr>
      </p:pic>
      <p:pic>
        <p:nvPicPr>
          <p:cNvPr id="113" name="Google Shape;113;p16"/>
          <p:cNvPicPr preferRelativeResize="0"/>
          <p:nvPr/>
        </p:nvPicPr>
        <p:blipFill>
          <a:blip r:embed="rId7">
            <a:alphaModFix/>
          </a:blip>
          <a:stretch>
            <a:fillRect/>
          </a:stretch>
        </p:blipFill>
        <p:spPr>
          <a:xfrm>
            <a:off x="4500563" y="4166425"/>
            <a:ext cx="2124075" cy="771525"/>
          </a:xfrm>
          <a:prstGeom prst="rect">
            <a:avLst/>
          </a:prstGeom>
          <a:noFill/>
          <a:ln>
            <a:noFill/>
          </a:ln>
        </p:spPr>
      </p:pic>
      <p:pic>
        <p:nvPicPr>
          <p:cNvPr id="114" name="Google Shape;114;p16"/>
          <p:cNvPicPr preferRelativeResize="0"/>
          <p:nvPr/>
        </p:nvPicPr>
        <p:blipFill>
          <a:blip r:embed="rId8">
            <a:alphaModFix/>
          </a:blip>
          <a:stretch>
            <a:fillRect/>
          </a:stretch>
        </p:blipFill>
        <p:spPr>
          <a:xfrm>
            <a:off x="5920150" y="3050963"/>
            <a:ext cx="2124075" cy="819150"/>
          </a:xfrm>
          <a:prstGeom prst="rect">
            <a:avLst/>
          </a:prstGeom>
          <a:noFill/>
          <a:ln>
            <a:noFill/>
          </a:ln>
        </p:spPr>
      </p:pic>
      <p:pic>
        <p:nvPicPr>
          <p:cNvPr id="115" name="Google Shape;115;p16"/>
          <p:cNvPicPr preferRelativeResize="0"/>
          <p:nvPr/>
        </p:nvPicPr>
        <p:blipFill>
          <a:blip r:embed="rId9">
            <a:alphaModFix/>
          </a:blip>
          <a:stretch>
            <a:fillRect/>
          </a:stretch>
        </p:blipFill>
        <p:spPr>
          <a:xfrm>
            <a:off x="2112950" y="3098588"/>
            <a:ext cx="2905125" cy="771525"/>
          </a:xfrm>
          <a:prstGeom prst="rect">
            <a:avLst/>
          </a:prstGeom>
          <a:noFill/>
          <a:ln>
            <a:noFill/>
          </a:ln>
        </p:spPr>
      </p:pic>
      <p:sp>
        <p:nvSpPr>
          <p:cNvPr id="116" name="Google Shape;116;p16"/>
          <p:cNvSpPr txBox="1"/>
          <p:nvPr/>
        </p:nvSpPr>
        <p:spPr>
          <a:xfrm>
            <a:off x="3551925" y="831725"/>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17" name="Google Shape;117;p16"/>
          <p:cNvSpPr txBox="1"/>
          <p:nvPr/>
        </p:nvSpPr>
        <p:spPr>
          <a:xfrm>
            <a:off x="2059050" y="1845300"/>
            <a:ext cx="1011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pic>
        <p:nvPicPr>
          <p:cNvPr id="118" name="Google Shape;118;p16"/>
          <p:cNvPicPr preferRelativeResize="0"/>
          <p:nvPr/>
        </p:nvPicPr>
        <p:blipFill>
          <a:blip r:embed="rId10">
            <a:alphaModFix/>
          </a:blip>
          <a:stretch>
            <a:fillRect/>
          </a:stretch>
        </p:blipFill>
        <p:spPr>
          <a:xfrm>
            <a:off x="2120100" y="2064700"/>
            <a:ext cx="4629150" cy="771525"/>
          </a:xfrm>
          <a:prstGeom prst="rect">
            <a:avLst/>
          </a:prstGeom>
          <a:noFill/>
          <a:ln>
            <a:noFill/>
          </a:ln>
        </p:spPr>
      </p:pic>
      <p:sp>
        <p:nvSpPr>
          <p:cNvPr id="119" name="Google Shape;119;p16"/>
          <p:cNvSpPr txBox="1"/>
          <p:nvPr/>
        </p:nvSpPr>
        <p:spPr>
          <a:xfrm>
            <a:off x="6160700" y="831725"/>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20" name="Google Shape;120;p16"/>
          <p:cNvSpPr txBox="1"/>
          <p:nvPr/>
        </p:nvSpPr>
        <p:spPr>
          <a:xfrm>
            <a:off x="2059050" y="2890500"/>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21" name="Google Shape;121;p16"/>
          <p:cNvSpPr txBox="1"/>
          <p:nvPr/>
        </p:nvSpPr>
        <p:spPr>
          <a:xfrm>
            <a:off x="5843250" y="2830575"/>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22" name="Google Shape;122;p16"/>
          <p:cNvSpPr txBox="1"/>
          <p:nvPr/>
        </p:nvSpPr>
        <p:spPr>
          <a:xfrm>
            <a:off x="4457925" y="3952025"/>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23" name="Google Shape;123;p16"/>
          <p:cNvSpPr txBox="1"/>
          <p:nvPr/>
        </p:nvSpPr>
        <p:spPr>
          <a:xfrm>
            <a:off x="2910925" y="1845300"/>
            <a:ext cx="1044900" cy="2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Foreign key</a:t>
            </a:r>
            <a:endParaRPr sz="600" b="1">
              <a:latin typeface="Verdana"/>
              <a:ea typeface="Verdana"/>
              <a:cs typeface="Verdana"/>
              <a:sym typeface="Verdana"/>
            </a:endParaRPr>
          </a:p>
        </p:txBody>
      </p:sp>
      <p:sp>
        <p:nvSpPr>
          <p:cNvPr id="124" name="Google Shape;124;p16"/>
          <p:cNvSpPr txBox="1"/>
          <p:nvPr/>
        </p:nvSpPr>
        <p:spPr>
          <a:xfrm>
            <a:off x="3989600" y="2890488"/>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Foreign Key</a:t>
            </a:r>
            <a:endParaRPr sz="100" b="1">
              <a:latin typeface="Verdana"/>
              <a:ea typeface="Verdana"/>
              <a:cs typeface="Verdana"/>
              <a:sym typeface="Verdana"/>
            </a:endParaRPr>
          </a:p>
        </p:txBody>
      </p:sp>
      <p:sp>
        <p:nvSpPr>
          <p:cNvPr id="125" name="Google Shape;125;p16"/>
          <p:cNvSpPr txBox="1"/>
          <p:nvPr/>
        </p:nvSpPr>
        <p:spPr>
          <a:xfrm>
            <a:off x="2697400" y="2890500"/>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Foreign Key</a:t>
            </a:r>
            <a:endParaRPr sz="100" b="1">
              <a:latin typeface="Verdana"/>
              <a:ea typeface="Verdana"/>
              <a:cs typeface="Verdana"/>
              <a:sym typeface="Verdana"/>
            </a:endParaRPr>
          </a:p>
        </p:txBody>
      </p:sp>
      <p:cxnSp>
        <p:nvCxnSpPr>
          <p:cNvPr id="126" name="Google Shape;126;p16"/>
          <p:cNvCxnSpPr/>
          <p:nvPr/>
        </p:nvCxnSpPr>
        <p:spPr>
          <a:xfrm>
            <a:off x="2130575" y="1582600"/>
            <a:ext cx="624300" cy="400500"/>
          </a:xfrm>
          <a:prstGeom prst="straightConnector1">
            <a:avLst/>
          </a:prstGeom>
          <a:noFill/>
          <a:ln w="9525" cap="flat" cmpd="sng">
            <a:solidFill>
              <a:srgbClr val="0060A5"/>
            </a:solidFill>
            <a:prstDash val="solid"/>
            <a:round/>
            <a:headEnd type="none" w="med" len="med"/>
            <a:tailEnd type="triangle" w="med" len="med"/>
          </a:ln>
        </p:spPr>
      </p:cxnSp>
      <p:cxnSp>
        <p:nvCxnSpPr>
          <p:cNvPr id="127" name="Google Shape;127;p16"/>
          <p:cNvCxnSpPr/>
          <p:nvPr/>
        </p:nvCxnSpPr>
        <p:spPr>
          <a:xfrm flipH="1">
            <a:off x="3324900" y="1182250"/>
            <a:ext cx="264600" cy="821100"/>
          </a:xfrm>
          <a:prstGeom prst="straightConnector1">
            <a:avLst/>
          </a:prstGeom>
          <a:noFill/>
          <a:ln w="9525" cap="flat" cmpd="sng">
            <a:solidFill>
              <a:srgbClr val="0060A5"/>
            </a:solidFill>
            <a:prstDash val="solid"/>
            <a:round/>
            <a:headEnd type="none" w="med" len="med"/>
            <a:tailEnd type="triangle" w="med" len="med"/>
          </a:ln>
        </p:spPr>
      </p:cxnSp>
      <p:cxnSp>
        <p:nvCxnSpPr>
          <p:cNvPr id="128" name="Google Shape;128;p16"/>
          <p:cNvCxnSpPr/>
          <p:nvPr/>
        </p:nvCxnSpPr>
        <p:spPr>
          <a:xfrm flipH="1">
            <a:off x="3779425" y="1677600"/>
            <a:ext cx="2388600" cy="339300"/>
          </a:xfrm>
          <a:prstGeom prst="straightConnector1">
            <a:avLst/>
          </a:prstGeom>
          <a:noFill/>
          <a:ln w="9525" cap="flat" cmpd="sng">
            <a:solidFill>
              <a:srgbClr val="0060A5"/>
            </a:solidFill>
            <a:prstDash val="solid"/>
            <a:round/>
            <a:headEnd type="none" w="med" len="med"/>
            <a:tailEnd type="triangle" w="med" len="med"/>
          </a:ln>
        </p:spPr>
      </p:cxnSp>
      <p:cxnSp>
        <p:nvCxnSpPr>
          <p:cNvPr id="129" name="Google Shape;129;p16"/>
          <p:cNvCxnSpPr>
            <a:stCxn id="120" idx="0"/>
          </p:cNvCxnSpPr>
          <p:nvPr/>
        </p:nvCxnSpPr>
        <p:spPr>
          <a:xfrm>
            <a:off x="2512050" y="2890500"/>
            <a:ext cx="371700" cy="130800"/>
          </a:xfrm>
          <a:prstGeom prst="straightConnector1">
            <a:avLst/>
          </a:prstGeom>
          <a:noFill/>
          <a:ln w="9525" cap="flat" cmpd="sng">
            <a:solidFill>
              <a:srgbClr val="0060A5"/>
            </a:solidFill>
            <a:prstDash val="solid"/>
            <a:round/>
            <a:headEnd type="none" w="med" len="med"/>
            <a:tailEnd type="triangle" w="med" len="med"/>
          </a:ln>
        </p:spPr>
      </p:cxnSp>
      <p:cxnSp>
        <p:nvCxnSpPr>
          <p:cNvPr id="130" name="Google Shape;130;p16"/>
          <p:cNvCxnSpPr/>
          <p:nvPr/>
        </p:nvCxnSpPr>
        <p:spPr>
          <a:xfrm rot="10800000">
            <a:off x="4295175" y="3943925"/>
            <a:ext cx="196800" cy="787200"/>
          </a:xfrm>
          <a:prstGeom prst="straightConnector1">
            <a:avLst/>
          </a:prstGeom>
          <a:noFill/>
          <a:ln w="9525" cap="flat" cmpd="sng">
            <a:solidFill>
              <a:srgbClr val="0060A5"/>
            </a:solidFill>
            <a:prstDash val="solid"/>
            <a:round/>
            <a:headEnd type="none" w="med" len="med"/>
            <a:tailEnd type="triangle" w="med" len="med"/>
          </a:ln>
        </p:spPr>
      </p:cxnSp>
      <p:cxnSp>
        <p:nvCxnSpPr>
          <p:cNvPr id="131" name="Google Shape;131;p16"/>
          <p:cNvCxnSpPr>
            <a:stCxn id="120" idx="0"/>
          </p:cNvCxnSpPr>
          <p:nvPr/>
        </p:nvCxnSpPr>
        <p:spPr>
          <a:xfrm>
            <a:off x="2512050" y="2890500"/>
            <a:ext cx="3465900" cy="198600"/>
          </a:xfrm>
          <a:prstGeom prst="straightConnector1">
            <a:avLst/>
          </a:prstGeom>
          <a:noFill/>
          <a:ln w="9525" cap="flat" cmpd="sng">
            <a:solidFill>
              <a:srgbClr val="0060A5"/>
            </a:solidFill>
            <a:prstDash val="solid"/>
            <a:round/>
            <a:headEnd type="none" w="med" len="med"/>
            <a:tailEnd type="triangle" w="med" len="med"/>
          </a:ln>
        </p:spPr>
      </p:cxnSp>
      <p:sp>
        <p:nvSpPr>
          <p:cNvPr id="132" name="Google Shape;132;p16"/>
          <p:cNvSpPr txBox="1"/>
          <p:nvPr/>
        </p:nvSpPr>
        <p:spPr>
          <a:xfrm>
            <a:off x="1707850" y="858975"/>
            <a:ext cx="1506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Organization table</a:t>
            </a:r>
            <a:endParaRPr sz="800" b="1">
              <a:latin typeface="Verdana"/>
              <a:ea typeface="Verdana"/>
              <a:cs typeface="Verdana"/>
              <a:sym typeface="Verdana"/>
            </a:endParaRPr>
          </a:p>
        </p:txBody>
      </p:sp>
      <p:sp>
        <p:nvSpPr>
          <p:cNvPr id="133" name="Google Shape;133;p16"/>
          <p:cNvSpPr txBox="1"/>
          <p:nvPr/>
        </p:nvSpPr>
        <p:spPr>
          <a:xfrm>
            <a:off x="1539700" y="1037625"/>
            <a:ext cx="9060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600" b="1">
                <a:latin typeface="Verdana"/>
                <a:ea typeface="Verdana"/>
                <a:cs typeface="Verdana"/>
                <a:sym typeface="Verdana"/>
              </a:rPr>
              <a:t>Primary Key</a:t>
            </a:r>
            <a:endParaRPr sz="100" b="1">
              <a:latin typeface="Verdana"/>
              <a:ea typeface="Verdana"/>
              <a:cs typeface="Verdana"/>
              <a:sym typeface="Verdana"/>
            </a:endParaRPr>
          </a:p>
        </p:txBody>
      </p:sp>
      <p:sp>
        <p:nvSpPr>
          <p:cNvPr id="134" name="Google Shape;134;p16"/>
          <p:cNvSpPr txBox="1"/>
          <p:nvPr/>
        </p:nvSpPr>
        <p:spPr>
          <a:xfrm>
            <a:off x="4295175" y="780650"/>
            <a:ext cx="1506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Category table</a:t>
            </a:r>
            <a:endParaRPr sz="800" b="1">
              <a:latin typeface="Verdana"/>
              <a:ea typeface="Verdana"/>
              <a:cs typeface="Verdana"/>
              <a:sym typeface="Verdana"/>
            </a:endParaRPr>
          </a:p>
        </p:txBody>
      </p:sp>
      <p:sp>
        <p:nvSpPr>
          <p:cNvPr id="135" name="Google Shape;135;p16"/>
          <p:cNvSpPr txBox="1"/>
          <p:nvPr/>
        </p:nvSpPr>
        <p:spPr>
          <a:xfrm>
            <a:off x="6924750" y="780650"/>
            <a:ext cx="1506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Group  table</a:t>
            </a:r>
            <a:endParaRPr sz="800" b="1">
              <a:latin typeface="Verdana"/>
              <a:ea typeface="Verdana"/>
              <a:cs typeface="Verdana"/>
              <a:sym typeface="Verdana"/>
            </a:endParaRPr>
          </a:p>
        </p:txBody>
      </p:sp>
      <p:sp>
        <p:nvSpPr>
          <p:cNvPr id="136" name="Google Shape;136;p16"/>
          <p:cNvSpPr txBox="1"/>
          <p:nvPr/>
        </p:nvSpPr>
        <p:spPr>
          <a:xfrm>
            <a:off x="1132675" y="2284175"/>
            <a:ext cx="10971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Products table</a:t>
            </a:r>
            <a:endParaRPr sz="800" b="1">
              <a:latin typeface="Verdana"/>
              <a:ea typeface="Verdana"/>
              <a:cs typeface="Verdana"/>
              <a:sym typeface="Verdana"/>
            </a:endParaRPr>
          </a:p>
          <a:p>
            <a:pPr marL="0" lvl="0" indent="0" algn="l" rtl="0">
              <a:spcBef>
                <a:spcPts val="0"/>
              </a:spcBef>
              <a:spcAft>
                <a:spcPts val="0"/>
              </a:spcAft>
              <a:buNone/>
            </a:pPr>
            <a:endParaRPr sz="700">
              <a:latin typeface="Verdana"/>
              <a:ea typeface="Verdana"/>
              <a:cs typeface="Verdana"/>
              <a:sym typeface="Verdana"/>
            </a:endParaRPr>
          </a:p>
        </p:txBody>
      </p:sp>
      <p:sp>
        <p:nvSpPr>
          <p:cNvPr id="137" name="Google Shape;137;p16"/>
          <p:cNvSpPr txBox="1"/>
          <p:nvPr/>
        </p:nvSpPr>
        <p:spPr>
          <a:xfrm>
            <a:off x="1340975" y="3204888"/>
            <a:ext cx="9363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Txns table</a:t>
            </a:r>
            <a:endParaRPr sz="800" b="1">
              <a:latin typeface="Verdana"/>
              <a:ea typeface="Verdana"/>
              <a:cs typeface="Verdana"/>
              <a:sym typeface="Verdana"/>
            </a:endParaRPr>
          </a:p>
          <a:p>
            <a:pPr marL="0" lvl="0" indent="0" algn="l" rtl="0">
              <a:spcBef>
                <a:spcPts val="0"/>
              </a:spcBef>
              <a:spcAft>
                <a:spcPts val="0"/>
              </a:spcAft>
              <a:buNone/>
            </a:pPr>
            <a:endParaRPr sz="700">
              <a:latin typeface="Verdana"/>
              <a:ea typeface="Verdana"/>
              <a:cs typeface="Verdana"/>
              <a:sym typeface="Verdana"/>
            </a:endParaRPr>
          </a:p>
        </p:txBody>
      </p:sp>
      <p:sp>
        <p:nvSpPr>
          <p:cNvPr id="138" name="Google Shape;138;p16"/>
          <p:cNvSpPr txBox="1"/>
          <p:nvPr/>
        </p:nvSpPr>
        <p:spPr>
          <a:xfrm>
            <a:off x="8044213" y="3204900"/>
            <a:ext cx="9363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Price table</a:t>
            </a:r>
            <a:endParaRPr sz="800" b="1">
              <a:latin typeface="Verdana"/>
              <a:ea typeface="Verdana"/>
              <a:cs typeface="Verdana"/>
              <a:sym typeface="Verdana"/>
            </a:endParaRPr>
          </a:p>
          <a:p>
            <a:pPr marL="0" lvl="0" indent="0" algn="l" rtl="0">
              <a:spcBef>
                <a:spcPts val="0"/>
              </a:spcBef>
              <a:spcAft>
                <a:spcPts val="0"/>
              </a:spcAft>
              <a:buNone/>
            </a:pPr>
            <a:endParaRPr sz="700">
              <a:latin typeface="Verdana"/>
              <a:ea typeface="Verdana"/>
              <a:cs typeface="Verdana"/>
              <a:sym typeface="Verdana"/>
            </a:endParaRPr>
          </a:p>
        </p:txBody>
      </p:sp>
      <p:sp>
        <p:nvSpPr>
          <p:cNvPr id="139" name="Google Shape;139;p16"/>
          <p:cNvSpPr txBox="1"/>
          <p:nvPr/>
        </p:nvSpPr>
        <p:spPr>
          <a:xfrm>
            <a:off x="6624650" y="4266413"/>
            <a:ext cx="9363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800" b="1">
                <a:latin typeface="Verdana"/>
                <a:ea typeface="Verdana"/>
                <a:cs typeface="Verdana"/>
                <a:sym typeface="Verdana"/>
              </a:rPr>
              <a:t>Custs table</a:t>
            </a:r>
            <a:endParaRPr sz="800" b="1">
              <a:latin typeface="Verdana"/>
              <a:ea typeface="Verdana"/>
              <a:cs typeface="Verdana"/>
              <a:sym typeface="Verdana"/>
            </a:endParaRPr>
          </a:p>
          <a:p>
            <a:pPr marL="0" lvl="0" indent="0" algn="l" rtl="0">
              <a:spcBef>
                <a:spcPts val="0"/>
              </a:spcBef>
              <a:spcAft>
                <a:spcPts val="0"/>
              </a:spcAft>
              <a:buNone/>
            </a:pPr>
            <a:endParaRPr sz="700">
              <a:latin typeface="Verdana"/>
              <a:ea typeface="Verdana"/>
              <a:cs typeface="Verdana"/>
              <a:sym typeface="Verdana"/>
            </a:endParaRPr>
          </a:p>
        </p:txBody>
      </p:sp>
      <p:pic>
        <p:nvPicPr>
          <p:cNvPr id="140" name="Google Shape;140;p16"/>
          <p:cNvPicPr preferRelativeResize="0"/>
          <p:nvPr/>
        </p:nvPicPr>
        <p:blipFill>
          <a:blip r:embed="rId11">
            <a:alphaModFix/>
          </a:blip>
          <a:stretch>
            <a:fillRect/>
          </a:stretch>
        </p:blipFill>
        <p:spPr>
          <a:xfrm>
            <a:off x="8507250" y="4489675"/>
            <a:ext cx="541650" cy="599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17"/>
          <p:cNvSpPr/>
          <p:nvPr/>
        </p:nvSpPr>
        <p:spPr>
          <a:xfrm>
            <a:off x="-13900" y="0"/>
            <a:ext cx="3064200" cy="5169000"/>
          </a:xfrm>
          <a:prstGeom prst="rect">
            <a:avLst/>
          </a:prstGeom>
          <a:solidFill>
            <a:srgbClr val="3E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17"/>
          <p:cNvPicPr preferRelativeResize="0"/>
          <p:nvPr/>
        </p:nvPicPr>
        <p:blipFill>
          <a:blip r:embed="rId3">
            <a:alphaModFix/>
          </a:blip>
          <a:stretch>
            <a:fillRect/>
          </a:stretch>
        </p:blipFill>
        <p:spPr>
          <a:xfrm>
            <a:off x="-139924" y="536425"/>
            <a:ext cx="1879425" cy="2819138"/>
          </a:xfrm>
          <a:prstGeom prst="rect">
            <a:avLst/>
          </a:prstGeom>
          <a:noFill/>
          <a:ln>
            <a:noFill/>
          </a:ln>
        </p:spPr>
      </p:pic>
      <p:pic>
        <p:nvPicPr>
          <p:cNvPr id="147" name="Google Shape;147;p17"/>
          <p:cNvPicPr preferRelativeResize="0"/>
          <p:nvPr/>
        </p:nvPicPr>
        <p:blipFill>
          <a:blip r:embed="rId4">
            <a:alphaModFix/>
          </a:blip>
          <a:stretch>
            <a:fillRect/>
          </a:stretch>
        </p:blipFill>
        <p:spPr>
          <a:xfrm>
            <a:off x="-226350" y="1251550"/>
            <a:ext cx="2407425" cy="3069250"/>
          </a:xfrm>
          <a:prstGeom prst="rect">
            <a:avLst/>
          </a:prstGeom>
          <a:noFill/>
          <a:ln>
            <a:noFill/>
          </a:ln>
          <a:effectLst>
            <a:outerShdw blurRad="257175" dist="171450" dir="6720000" algn="bl" rotWithShape="0">
              <a:srgbClr val="000000">
                <a:alpha val="50000"/>
              </a:srgbClr>
            </a:outerShdw>
          </a:effectLst>
        </p:spPr>
      </p:pic>
      <p:sp>
        <p:nvSpPr>
          <p:cNvPr id="148" name="Google Shape;148;p17"/>
          <p:cNvSpPr/>
          <p:nvPr/>
        </p:nvSpPr>
        <p:spPr>
          <a:xfrm>
            <a:off x="1695275" y="73600"/>
            <a:ext cx="1879500" cy="1727100"/>
          </a:xfrm>
          <a:prstGeom prst="wedgeEllipseCallout">
            <a:avLst>
              <a:gd name="adj1" fmla="val -20833"/>
              <a:gd name="adj2" fmla="val 62500"/>
            </a:avLst>
          </a:prstGeom>
          <a:solidFill>
            <a:srgbClr val="F8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b="1">
              <a:latin typeface="Comic Sans MS"/>
              <a:ea typeface="Comic Sans MS"/>
              <a:cs typeface="Comic Sans MS"/>
              <a:sym typeface="Comic Sans MS"/>
            </a:endParaRPr>
          </a:p>
        </p:txBody>
      </p:sp>
      <p:pic>
        <p:nvPicPr>
          <p:cNvPr id="149" name="Google Shape;149;p17"/>
          <p:cNvPicPr preferRelativeResize="0"/>
          <p:nvPr/>
        </p:nvPicPr>
        <p:blipFill>
          <a:blip r:embed="rId5">
            <a:alphaModFix/>
          </a:blip>
          <a:stretch>
            <a:fillRect/>
          </a:stretch>
        </p:blipFill>
        <p:spPr>
          <a:xfrm>
            <a:off x="-48637" y="1705025"/>
            <a:ext cx="3286076" cy="3286076"/>
          </a:xfrm>
          <a:prstGeom prst="rect">
            <a:avLst/>
          </a:prstGeom>
          <a:noFill/>
          <a:ln>
            <a:noFill/>
          </a:ln>
          <a:effectLst>
            <a:outerShdw blurRad="242888" dist="190500" dir="7920000" algn="bl" rotWithShape="0">
              <a:srgbClr val="000000">
                <a:alpha val="50000"/>
              </a:srgbClr>
            </a:outerShdw>
          </a:effectLst>
        </p:spPr>
      </p:pic>
      <p:sp>
        <p:nvSpPr>
          <p:cNvPr id="150" name="Google Shape;150;p17"/>
          <p:cNvSpPr txBox="1"/>
          <p:nvPr/>
        </p:nvSpPr>
        <p:spPr>
          <a:xfrm>
            <a:off x="3593600" y="1138500"/>
            <a:ext cx="4605900" cy="243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zh-TW" i="0" u="none" strike="noStrike" cap="none" dirty="0">
                <a:solidFill>
                  <a:srgbClr val="000000"/>
                </a:solidFill>
                <a:latin typeface="Verdana"/>
                <a:ea typeface="Verdana"/>
                <a:cs typeface="Verdana"/>
                <a:sym typeface="Verdana"/>
              </a:rPr>
              <a:t>Sales Ranking</a:t>
            </a:r>
            <a:endParaRPr i="0" u="none" strike="noStrike" cap="none" dirty="0">
              <a:solidFill>
                <a:srgbClr val="000000"/>
              </a:solidFill>
              <a:latin typeface="Verdana"/>
              <a:ea typeface="Verdana"/>
              <a:cs typeface="Verdana"/>
              <a:sym typeface="Verdana"/>
            </a:endParaRPr>
          </a:p>
          <a:p>
            <a:pPr marL="457200" marR="0" lvl="0" indent="-317500" algn="l" rtl="0">
              <a:lnSpc>
                <a:spcPct val="115000"/>
              </a:lnSpc>
              <a:spcBef>
                <a:spcPts val="0"/>
              </a:spcBef>
              <a:spcAft>
                <a:spcPts val="0"/>
              </a:spcAft>
              <a:buClr>
                <a:srgbClr val="000000"/>
              </a:buClr>
              <a:buSzPts val="1400"/>
              <a:buFont typeface="Verdana"/>
              <a:buChar char="-"/>
            </a:pPr>
            <a:r>
              <a:rPr lang="zh-TW" i="0" u="none" strike="noStrike" cap="none" dirty="0">
                <a:solidFill>
                  <a:srgbClr val="000000"/>
                </a:solidFill>
                <a:latin typeface="Verdana"/>
                <a:ea typeface="Verdana"/>
                <a:cs typeface="Verdana"/>
                <a:sym typeface="Verdana"/>
              </a:rPr>
              <a:t>What are the best sellers?</a:t>
            </a:r>
            <a:endParaRPr i="0" u="none" strike="noStrike" cap="none" dirty="0">
              <a:solidFill>
                <a:srgbClr val="000000"/>
              </a:solidFill>
              <a:latin typeface="Verdana"/>
              <a:ea typeface="Verdana"/>
              <a:cs typeface="Verdana"/>
              <a:sym typeface="Verdana"/>
            </a:endParaRPr>
          </a:p>
          <a:p>
            <a:pPr marL="457200" marR="0" lvl="0" indent="-317500" algn="l" rtl="0">
              <a:lnSpc>
                <a:spcPct val="115000"/>
              </a:lnSpc>
              <a:spcBef>
                <a:spcPts val="0"/>
              </a:spcBef>
              <a:spcAft>
                <a:spcPts val="0"/>
              </a:spcAft>
              <a:buClr>
                <a:srgbClr val="000000"/>
              </a:buClr>
              <a:buSzPts val="1400"/>
              <a:buFont typeface="Verdana"/>
              <a:buChar char="-"/>
            </a:pPr>
            <a:r>
              <a:rPr lang="zh-TW" i="0" u="none" strike="noStrike" cap="none" dirty="0">
                <a:solidFill>
                  <a:srgbClr val="000000"/>
                </a:solidFill>
                <a:latin typeface="Verdana"/>
                <a:ea typeface="Verdana"/>
                <a:cs typeface="Verdana"/>
                <a:sym typeface="Verdana"/>
              </a:rPr>
              <a:t>What are the top customers?</a:t>
            </a:r>
            <a:endParaRPr i="0" u="none" strike="noStrike" cap="none" dirty="0">
              <a:solidFill>
                <a:srgbClr val="000000"/>
              </a:solidFill>
              <a:latin typeface="Verdana"/>
              <a:ea typeface="Verdana"/>
              <a:cs typeface="Verdana"/>
              <a:sym typeface="Verdana"/>
            </a:endParaRPr>
          </a:p>
          <a:p>
            <a:pPr marL="457200" marR="0" lvl="0" indent="-317500" algn="l" rtl="0">
              <a:lnSpc>
                <a:spcPct val="115000"/>
              </a:lnSpc>
              <a:spcBef>
                <a:spcPts val="0"/>
              </a:spcBef>
              <a:spcAft>
                <a:spcPts val="0"/>
              </a:spcAft>
              <a:buClr>
                <a:srgbClr val="000000"/>
              </a:buClr>
              <a:buSzPts val="1400"/>
              <a:buFont typeface="Verdana"/>
              <a:buChar char="-"/>
            </a:pPr>
            <a:r>
              <a:rPr lang="zh-TW" i="0" u="none" strike="noStrike" cap="none" dirty="0">
                <a:solidFill>
                  <a:srgbClr val="000000"/>
                </a:solidFill>
                <a:latin typeface="Verdana"/>
                <a:ea typeface="Verdana"/>
                <a:cs typeface="Verdana"/>
                <a:sym typeface="Verdana"/>
              </a:rPr>
              <a:t>What is the best price range?</a:t>
            </a:r>
            <a:endParaRPr i="0" u="none" strike="noStrike" cap="none" dirty="0">
              <a:solidFill>
                <a:srgbClr val="000000"/>
              </a:solidFill>
              <a:latin typeface="Verdana"/>
              <a:ea typeface="Verdana"/>
              <a:cs typeface="Verdana"/>
              <a:sym typeface="Verdana"/>
            </a:endParaRPr>
          </a:p>
          <a:p>
            <a:pPr marL="914400" marR="0" lvl="0" indent="0" algn="l" rtl="0">
              <a:lnSpc>
                <a:spcPct val="115000"/>
              </a:lnSpc>
              <a:spcBef>
                <a:spcPts val="0"/>
              </a:spcBef>
              <a:spcAft>
                <a:spcPts val="0"/>
              </a:spcAft>
              <a:buClr>
                <a:srgbClr val="000000"/>
              </a:buClr>
              <a:buSzPts val="1500"/>
              <a:buFont typeface="Arial"/>
              <a:buNone/>
            </a:pPr>
            <a:endParaRPr i="0" u="none" strike="noStrike" cap="none" dirty="0">
              <a:solidFill>
                <a:srgbClr val="000000"/>
              </a:solidFill>
              <a:latin typeface="Verdana"/>
              <a:ea typeface="Verdana"/>
              <a:cs typeface="Verdana"/>
              <a:sym typeface="Verdana"/>
            </a:endParaRPr>
          </a:p>
          <a:p>
            <a:pPr marL="0" marR="0" lvl="0" indent="0" algn="l" rtl="0">
              <a:lnSpc>
                <a:spcPct val="115000"/>
              </a:lnSpc>
              <a:spcBef>
                <a:spcPts val="0"/>
              </a:spcBef>
              <a:spcAft>
                <a:spcPts val="0"/>
              </a:spcAft>
              <a:buClr>
                <a:srgbClr val="000000"/>
              </a:buClr>
              <a:buSzPts val="1500"/>
              <a:buFont typeface="Arial"/>
              <a:buNone/>
            </a:pPr>
            <a:r>
              <a:rPr lang="zh-TW" i="0" u="none" strike="noStrike" cap="none" dirty="0">
                <a:solidFill>
                  <a:srgbClr val="000000"/>
                </a:solidFill>
                <a:latin typeface="Verdana"/>
                <a:ea typeface="Verdana"/>
                <a:cs typeface="Verdana"/>
                <a:sym typeface="Verdana"/>
              </a:rPr>
              <a:t>Demand Planning: </a:t>
            </a:r>
            <a:endParaRPr i="0" u="none" strike="noStrike" cap="none" dirty="0">
              <a:solidFill>
                <a:srgbClr val="000000"/>
              </a:solidFill>
              <a:latin typeface="Verdana"/>
              <a:ea typeface="Verdana"/>
              <a:cs typeface="Verdana"/>
              <a:sym typeface="Verdana"/>
            </a:endParaRPr>
          </a:p>
          <a:p>
            <a:pPr marL="457200" marR="0" lvl="0" indent="-317500" algn="l" rtl="0">
              <a:lnSpc>
                <a:spcPct val="115000"/>
              </a:lnSpc>
              <a:spcBef>
                <a:spcPts val="0"/>
              </a:spcBef>
              <a:spcAft>
                <a:spcPts val="0"/>
              </a:spcAft>
              <a:buClr>
                <a:srgbClr val="000000"/>
              </a:buClr>
              <a:buSzPts val="1400"/>
              <a:buFont typeface="Verdana"/>
              <a:buChar char="-"/>
            </a:pPr>
            <a:r>
              <a:rPr lang="zh-TW" i="0" u="none" strike="noStrike" cap="none" dirty="0">
                <a:solidFill>
                  <a:srgbClr val="000000"/>
                </a:solidFill>
                <a:latin typeface="Verdana"/>
                <a:ea typeface="Verdana"/>
                <a:cs typeface="Verdana"/>
                <a:sym typeface="Verdana"/>
              </a:rPr>
              <a:t>How many ice cream need to be made in the future in order to improve inventory turnover?</a:t>
            </a:r>
            <a:endParaRPr i="0" u="none" strike="noStrike" cap="none" dirty="0">
              <a:solidFill>
                <a:srgbClr val="000000"/>
              </a:solidFill>
              <a:latin typeface="Verdana"/>
              <a:ea typeface="Verdana"/>
              <a:cs typeface="Verdana"/>
              <a:sym typeface="Verdana"/>
            </a:endParaRPr>
          </a:p>
          <a:p>
            <a:pPr marL="457200" marR="0" lvl="0" indent="0" algn="l" rtl="0">
              <a:lnSpc>
                <a:spcPct val="115000"/>
              </a:lnSpc>
              <a:spcBef>
                <a:spcPts val="0"/>
              </a:spcBef>
              <a:spcAft>
                <a:spcPts val="0"/>
              </a:spcAft>
              <a:buClr>
                <a:srgbClr val="000000"/>
              </a:buClr>
              <a:buSzPts val="1500"/>
              <a:buFont typeface="Arial"/>
              <a:buNone/>
            </a:pPr>
            <a:endParaRPr i="0" u="none" strike="noStrike" cap="none" dirty="0">
              <a:solidFill>
                <a:srgbClr val="000000"/>
              </a:solidFill>
              <a:latin typeface="Verdana"/>
              <a:ea typeface="Verdana"/>
              <a:cs typeface="Verdana"/>
              <a:sym typeface="Verdana"/>
            </a:endParaRPr>
          </a:p>
          <a:p>
            <a:pPr marL="0" marR="0" lvl="0" indent="0" algn="l" rtl="0">
              <a:lnSpc>
                <a:spcPct val="115000"/>
              </a:lnSpc>
              <a:spcBef>
                <a:spcPts val="0"/>
              </a:spcBef>
              <a:spcAft>
                <a:spcPts val="0"/>
              </a:spcAft>
              <a:buClr>
                <a:srgbClr val="000000"/>
              </a:buClr>
              <a:buSzPts val="1500"/>
              <a:buFont typeface="Arial"/>
              <a:buNone/>
            </a:pPr>
            <a:r>
              <a:rPr lang="zh-TW" i="0" u="none" strike="noStrike" cap="none" dirty="0">
                <a:solidFill>
                  <a:srgbClr val="000000"/>
                </a:solidFill>
                <a:latin typeface="Verdana"/>
                <a:ea typeface="Verdana"/>
                <a:cs typeface="Verdana"/>
                <a:sym typeface="Verdana"/>
              </a:rPr>
              <a:t>Logistics: </a:t>
            </a:r>
            <a:endParaRPr i="0" u="none" strike="noStrike" cap="none" dirty="0">
              <a:solidFill>
                <a:srgbClr val="000000"/>
              </a:solidFill>
              <a:latin typeface="Verdana"/>
              <a:ea typeface="Verdana"/>
              <a:cs typeface="Verdana"/>
              <a:sym typeface="Verdana"/>
            </a:endParaRPr>
          </a:p>
          <a:p>
            <a:pPr marL="457200" marR="0" lvl="0" indent="-317500" algn="l" rtl="0">
              <a:lnSpc>
                <a:spcPct val="115000"/>
              </a:lnSpc>
              <a:spcBef>
                <a:spcPts val="0"/>
              </a:spcBef>
              <a:spcAft>
                <a:spcPts val="0"/>
              </a:spcAft>
              <a:buClr>
                <a:srgbClr val="000000"/>
              </a:buClr>
              <a:buSzPts val="1400"/>
              <a:buFont typeface="Verdana"/>
              <a:buChar char="-"/>
            </a:pPr>
            <a:r>
              <a:rPr lang="zh-TW" i="0" u="none" strike="noStrike" cap="none" dirty="0">
                <a:solidFill>
                  <a:srgbClr val="000000"/>
                </a:solidFill>
                <a:latin typeface="Verdana"/>
                <a:ea typeface="Verdana"/>
                <a:cs typeface="Verdana"/>
                <a:sym typeface="Verdana"/>
              </a:rPr>
              <a:t>Where is the best location for Walmart distribution center?</a:t>
            </a:r>
            <a:endParaRPr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500"/>
              <a:buFont typeface="Arial"/>
              <a:buNone/>
            </a:pPr>
            <a:endParaRPr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500"/>
              <a:buFont typeface="Arial"/>
              <a:buNone/>
            </a:pPr>
            <a:endParaRPr i="0" u="none" strike="noStrike" cap="none" dirty="0">
              <a:solidFill>
                <a:srgbClr val="000000"/>
              </a:solidFill>
              <a:latin typeface="Verdana"/>
              <a:ea typeface="Verdana"/>
              <a:cs typeface="Verdana"/>
              <a:sym typeface="Verdana"/>
            </a:endParaRPr>
          </a:p>
        </p:txBody>
      </p:sp>
      <p:sp>
        <p:nvSpPr>
          <p:cNvPr id="151" name="Google Shape;151;p17"/>
          <p:cNvSpPr txBox="1"/>
          <p:nvPr/>
        </p:nvSpPr>
        <p:spPr>
          <a:xfrm>
            <a:off x="3436575" y="4700600"/>
            <a:ext cx="5537400" cy="34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100" i="0" u="sng" strike="noStrike" cap="none">
                <a:solidFill>
                  <a:schemeClr val="hlink"/>
                </a:solidFill>
                <a:latin typeface="Verdana"/>
                <a:ea typeface="Verdana"/>
                <a:cs typeface="Verdana"/>
                <a:sym typeface="Verdana"/>
                <a:hlinkClick r:id="rId6"/>
              </a:rPr>
              <a:t>https://xl2944.shinyapps.io/Unilever/</a:t>
            </a:r>
            <a:endParaRPr sz="1100" i="0" u="none" strike="noStrike" cap="none">
              <a:solidFill>
                <a:srgbClr val="000000"/>
              </a:solidFill>
              <a:latin typeface="Verdana"/>
              <a:ea typeface="Verdana"/>
              <a:cs typeface="Verdana"/>
              <a:sym typeface="Verdana"/>
            </a:endParaRPr>
          </a:p>
        </p:txBody>
      </p:sp>
      <p:sp>
        <p:nvSpPr>
          <p:cNvPr id="152" name="Google Shape;152;p17"/>
          <p:cNvSpPr txBox="1"/>
          <p:nvPr/>
        </p:nvSpPr>
        <p:spPr>
          <a:xfrm>
            <a:off x="1793375" y="418675"/>
            <a:ext cx="1643100" cy="462600"/>
          </a:xfrm>
          <a:prstGeom prst="rect">
            <a:avLst/>
          </a:prstGeom>
          <a:noFill/>
          <a:ln>
            <a:noFill/>
          </a:ln>
          <a:effectLst>
            <a:outerShdw blurRad="57150" dist="38100" dir="6720000" algn="bl" rotWithShape="0">
              <a:srgbClr val="FFFF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TW" sz="2600" b="1">
                <a:solidFill>
                  <a:schemeClr val="dk1"/>
                </a:solidFill>
                <a:latin typeface="Verdana"/>
                <a:ea typeface="Verdana"/>
                <a:cs typeface="Verdana"/>
                <a:sym typeface="Verdana"/>
              </a:rPr>
              <a:t>Hello</a:t>
            </a:r>
            <a:endParaRPr>
              <a:latin typeface="Verdana"/>
              <a:ea typeface="Verdana"/>
              <a:cs typeface="Verdana"/>
              <a:sym typeface="Verdana"/>
            </a:endParaRPr>
          </a:p>
        </p:txBody>
      </p:sp>
      <p:sp>
        <p:nvSpPr>
          <p:cNvPr id="153" name="Google Shape;153;p17"/>
          <p:cNvSpPr txBox="1"/>
          <p:nvPr/>
        </p:nvSpPr>
        <p:spPr>
          <a:xfrm>
            <a:off x="1717175" y="834775"/>
            <a:ext cx="1988100" cy="462600"/>
          </a:xfrm>
          <a:prstGeom prst="rect">
            <a:avLst/>
          </a:prstGeom>
          <a:noFill/>
          <a:ln>
            <a:noFill/>
          </a:ln>
          <a:effectLst>
            <a:outerShdw blurRad="128588" dist="57150" dir="8640000" algn="bl" rotWithShape="0">
              <a:srgbClr val="FFFF00">
                <a:alpha val="55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300" b="1">
                <a:solidFill>
                  <a:schemeClr val="dk1"/>
                </a:solidFill>
                <a:latin typeface="Verdana"/>
                <a:ea typeface="Verdana"/>
                <a:cs typeface="Verdana"/>
                <a:sym typeface="Verdana"/>
              </a:rPr>
              <a:t>Shiny App</a:t>
            </a:r>
            <a:endParaRPr sz="1100">
              <a:latin typeface="Verdana"/>
              <a:ea typeface="Verdana"/>
              <a:cs typeface="Verdana"/>
              <a:sym typeface="Verdana"/>
            </a:endParaRPr>
          </a:p>
        </p:txBody>
      </p:sp>
      <p:pic>
        <p:nvPicPr>
          <p:cNvPr id="154" name="Google Shape;154;p17"/>
          <p:cNvPicPr preferRelativeResize="0"/>
          <p:nvPr/>
        </p:nvPicPr>
        <p:blipFill>
          <a:blip r:embed="rId7">
            <a:alphaModFix/>
          </a:blip>
          <a:stretch>
            <a:fillRect/>
          </a:stretch>
        </p:blipFill>
        <p:spPr>
          <a:xfrm>
            <a:off x="8526150" y="76200"/>
            <a:ext cx="541650" cy="599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p:nvPr/>
        </p:nvSpPr>
        <p:spPr>
          <a:xfrm>
            <a:off x="-8250" y="26425"/>
            <a:ext cx="9160500" cy="481200"/>
          </a:xfrm>
          <a:prstGeom prst="rect">
            <a:avLst/>
          </a:prstGeom>
          <a:solidFill>
            <a:srgbClr val="FF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0" y="-49775"/>
            <a:ext cx="9160500" cy="481200"/>
          </a:xfrm>
          <a:prstGeom prst="rect">
            <a:avLst/>
          </a:prstGeom>
          <a:solidFill>
            <a:srgbClr val="FA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p:nvPr/>
        </p:nvSpPr>
        <p:spPr>
          <a:xfrm>
            <a:off x="296125" y="945700"/>
            <a:ext cx="7970400" cy="646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3000" b="1">
                <a:latin typeface="Verdana"/>
                <a:ea typeface="Verdana"/>
                <a:cs typeface="Verdana"/>
                <a:sym typeface="Verdana"/>
              </a:rPr>
              <a:t>1 - Top Products of Ice Cream </a:t>
            </a:r>
            <a:endParaRPr sz="3000" b="1">
              <a:latin typeface="Verdana"/>
              <a:ea typeface="Verdana"/>
              <a:cs typeface="Verdana"/>
              <a:sym typeface="Verdana"/>
            </a:endParaRPr>
          </a:p>
        </p:txBody>
      </p:sp>
      <p:sp>
        <p:nvSpPr>
          <p:cNvPr id="162" name="Google Shape;162;p18"/>
          <p:cNvSpPr txBox="1"/>
          <p:nvPr/>
        </p:nvSpPr>
        <p:spPr>
          <a:xfrm>
            <a:off x="6207600" y="1890650"/>
            <a:ext cx="3181500" cy="12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000000"/>
                </a:solidFill>
                <a:latin typeface="Verdana"/>
                <a:ea typeface="Verdana"/>
                <a:cs typeface="Verdana"/>
                <a:sym typeface="Verdana"/>
              </a:rPr>
              <a:t>No.1 -- BREYERS DOUBLE CHURNED/ CARBSMART</a:t>
            </a:r>
            <a:endParaRPr b="1">
              <a:solidFill>
                <a:srgbClr val="000000"/>
              </a:solidFill>
              <a:latin typeface="Verdana"/>
              <a:ea typeface="Verdana"/>
              <a:cs typeface="Verdana"/>
              <a:sym typeface="Verdana"/>
            </a:endParaRPr>
          </a:p>
          <a:p>
            <a:pPr marL="0" lvl="0" indent="0" algn="l" rtl="0">
              <a:spcBef>
                <a:spcPts val="0"/>
              </a:spcBef>
              <a:spcAft>
                <a:spcPts val="0"/>
              </a:spcAft>
              <a:buNone/>
            </a:pPr>
            <a:endParaRPr b="1">
              <a:solidFill>
                <a:srgbClr val="000000"/>
              </a:solidFill>
              <a:latin typeface="Verdana"/>
              <a:ea typeface="Verdana"/>
              <a:cs typeface="Verdana"/>
              <a:sym typeface="Verdana"/>
            </a:endParaRPr>
          </a:p>
          <a:p>
            <a:pPr marL="0" lvl="0" indent="0" algn="l" rtl="0">
              <a:spcBef>
                <a:spcPts val="0"/>
              </a:spcBef>
              <a:spcAft>
                <a:spcPts val="0"/>
              </a:spcAft>
              <a:buNone/>
            </a:pPr>
            <a:r>
              <a:rPr lang="zh-TW">
                <a:solidFill>
                  <a:srgbClr val="000000"/>
                </a:solidFill>
                <a:latin typeface="Verdana"/>
                <a:ea typeface="Verdana"/>
                <a:cs typeface="Verdana"/>
                <a:sym typeface="Verdana"/>
              </a:rPr>
              <a:t>835.6 million of sales</a:t>
            </a:r>
            <a:endParaRPr>
              <a:solidFill>
                <a:srgbClr val="000000"/>
              </a:solidFill>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p:txBody>
      </p:sp>
      <p:pic>
        <p:nvPicPr>
          <p:cNvPr id="163" name="Google Shape;163;p18"/>
          <p:cNvPicPr preferRelativeResize="0"/>
          <p:nvPr/>
        </p:nvPicPr>
        <p:blipFill>
          <a:blip r:embed="rId3">
            <a:alphaModFix/>
          </a:blip>
          <a:stretch>
            <a:fillRect/>
          </a:stretch>
        </p:blipFill>
        <p:spPr>
          <a:xfrm>
            <a:off x="6545401" y="2989704"/>
            <a:ext cx="1771701" cy="1455199"/>
          </a:xfrm>
          <a:prstGeom prst="rect">
            <a:avLst/>
          </a:prstGeom>
          <a:noFill/>
          <a:ln>
            <a:noFill/>
          </a:ln>
        </p:spPr>
      </p:pic>
      <p:pic>
        <p:nvPicPr>
          <p:cNvPr id="164" name="Google Shape;164;p18"/>
          <p:cNvPicPr preferRelativeResize="0"/>
          <p:nvPr/>
        </p:nvPicPr>
        <p:blipFill>
          <a:blip r:embed="rId4">
            <a:alphaModFix/>
          </a:blip>
          <a:stretch>
            <a:fillRect/>
          </a:stretch>
        </p:blipFill>
        <p:spPr>
          <a:xfrm>
            <a:off x="372325" y="1866000"/>
            <a:ext cx="5597650" cy="2603552"/>
          </a:xfrm>
          <a:prstGeom prst="rect">
            <a:avLst/>
          </a:prstGeom>
          <a:noFill/>
          <a:ln>
            <a:noFill/>
          </a:ln>
        </p:spPr>
      </p:pic>
      <p:pic>
        <p:nvPicPr>
          <p:cNvPr id="165" name="Google Shape;165;p18"/>
          <p:cNvPicPr preferRelativeResize="0"/>
          <p:nvPr/>
        </p:nvPicPr>
        <p:blipFill>
          <a:blip r:embed="rId5">
            <a:alphaModFix/>
          </a:blip>
          <a:stretch>
            <a:fillRect/>
          </a:stretch>
        </p:blipFill>
        <p:spPr>
          <a:xfrm>
            <a:off x="902900" y="30100"/>
            <a:ext cx="1048225" cy="790451"/>
          </a:xfrm>
          <a:prstGeom prst="rect">
            <a:avLst/>
          </a:prstGeom>
          <a:noFill/>
          <a:ln>
            <a:noFill/>
          </a:ln>
        </p:spPr>
      </p:pic>
      <p:pic>
        <p:nvPicPr>
          <p:cNvPr id="166" name="Google Shape;166;p18"/>
          <p:cNvPicPr preferRelativeResize="0"/>
          <p:nvPr/>
        </p:nvPicPr>
        <p:blipFill>
          <a:blip r:embed="rId6">
            <a:alphaModFix/>
          </a:blip>
          <a:stretch>
            <a:fillRect/>
          </a:stretch>
        </p:blipFill>
        <p:spPr>
          <a:xfrm rot="-773161">
            <a:off x="177583" y="88002"/>
            <a:ext cx="1333806" cy="869723"/>
          </a:xfrm>
          <a:prstGeom prst="rect">
            <a:avLst/>
          </a:prstGeom>
          <a:noFill/>
          <a:ln>
            <a:noFill/>
          </a:ln>
        </p:spPr>
      </p:pic>
      <p:pic>
        <p:nvPicPr>
          <p:cNvPr id="167" name="Google Shape;167;p18"/>
          <p:cNvPicPr preferRelativeResize="0"/>
          <p:nvPr/>
        </p:nvPicPr>
        <p:blipFill>
          <a:blip r:embed="rId7">
            <a:alphaModFix/>
          </a:blip>
          <a:stretch>
            <a:fillRect/>
          </a:stretch>
        </p:blipFill>
        <p:spPr>
          <a:xfrm>
            <a:off x="8507250" y="4489675"/>
            <a:ext cx="541650" cy="599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p:nvPr/>
        </p:nvSpPr>
        <p:spPr>
          <a:xfrm>
            <a:off x="-49775" y="-99550"/>
            <a:ext cx="9274800" cy="599100"/>
          </a:xfrm>
          <a:prstGeom prst="rect">
            <a:avLst/>
          </a:prstGeom>
          <a:solidFill>
            <a:srgbClr val="FF6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49775" y="-175750"/>
            <a:ext cx="9274800" cy="599100"/>
          </a:xfrm>
          <a:prstGeom prst="rect">
            <a:avLst/>
          </a:prstGeom>
          <a:solidFill>
            <a:srgbClr val="F8A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txBox="1"/>
          <p:nvPr/>
        </p:nvSpPr>
        <p:spPr>
          <a:xfrm>
            <a:off x="1069325" y="923275"/>
            <a:ext cx="7970400" cy="646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3000" b="1">
                <a:latin typeface="Verdana"/>
                <a:ea typeface="Verdana"/>
                <a:cs typeface="Verdana"/>
                <a:sym typeface="Verdana"/>
              </a:rPr>
              <a:t>2 - Top Retailers of Ice Cream </a:t>
            </a:r>
            <a:endParaRPr sz="3000" b="1">
              <a:latin typeface="Verdana"/>
              <a:ea typeface="Verdana"/>
              <a:cs typeface="Verdana"/>
              <a:sym typeface="Verdana"/>
            </a:endParaRPr>
          </a:p>
        </p:txBody>
      </p:sp>
      <p:sp>
        <p:nvSpPr>
          <p:cNvPr id="175" name="Google Shape;175;p19"/>
          <p:cNvSpPr txBox="1"/>
          <p:nvPr/>
        </p:nvSpPr>
        <p:spPr>
          <a:xfrm>
            <a:off x="478450" y="1747838"/>
            <a:ext cx="29343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Verdana"/>
              <a:ea typeface="Verdana"/>
              <a:cs typeface="Verdana"/>
              <a:sym typeface="Verdana"/>
            </a:endParaRPr>
          </a:p>
          <a:p>
            <a:pPr marL="0" lvl="0" indent="0" algn="l" rtl="0">
              <a:spcBef>
                <a:spcPts val="0"/>
              </a:spcBef>
              <a:spcAft>
                <a:spcPts val="0"/>
              </a:spcAft>
              <a:buNone/>
            </a:pPr>
            <a:r>
              <a:rPr lang="zh-TW" sz="1500" b="1">
                <a:latin typeface="Verdana"/>
                <a:ea typeface="Verdana"/>
                <a:cs typeface="Verdana"/>
                <a:sym typeface="Verdana"/>
              </a:rPr>
              <a:t>No.1--Walmart</a:t>
            </a:r>
            <a:endParaRPr sz="1500" b="1">
              <a:latin typeface="Verdana"/>
              <a:ea typeface="Verdana"/>
              <a:cs typeface="Verdana"/>
              <a:sym typeface="Verdana"/>
            </a:endParaRPr>
          </a:p>
          <a:p>
            <a:pPr marL="0" lvl="0" indent="0" algn="l" rtl="0">
              <a:spcBef>
                <a:spcPts val="0"/>
              </a:spcBef>
              <a:spcAft>
                <a:spcPts val="0"/>
              </a:spcAft>
              <a:buNone/>
            </a:pPr>
            <a:endParaRPr sz="1500" b="1">
              <a:latin typeface="Verdana"/>
              <a:ea typeface="Verdana"/>
              <a:cs typeface="Verdana"/>
              <a:sym typeface="Verdana"/>
            </a:endParaRPr>
          </a:p>
          <a:p>
            <a:pPr marL="457200" lvl="0" indent="-323850" algn="l" rtl="0">
              <a:spcBef>
                <a:spcPts val="0"/>
              </a:spcBef>
              <a:spcAft>
                <a:spcPts val="0"/>
              </a:spcAft>
              <a:buSzPts val="1500"/>
              <a:buFont typeface="Verdana"/>
              <a:buChar char="●"/>
            </a:pPr>
            <a:r>
              <a:rPr lang="zh-TW" sz="1500">
                <a:latin typeface="Verdana"/>
                <a:ea typeface="Verdana"/>
                <a:cs typeface="Verdana"/>
                <a:sym typeface="Verdana"/>
              </a:rPr>
              <a:t>820 million dollars of sales</a:t>
            </a:r>
            <a:endParaRPr sz="1500">
              <a:latin typeface="Verdana"/>
              <a:ea typeface="Verdana"/>
              <a:cs typeface="Verdana"/>
              <a:sym typeface="Verdana"/>
            </a:endParaRPr>
          </a:p>
          <a:p>
            <a:pPr marL="457200" lvl="0" indent="-323850" algn="l" rtl="0">
              <a:spcBef>
                <a:spcPts val="0"/>
              </a:spcBef>
              <a:spcAft>
                <a:spcPts val="0"/>
              </a:spcAft>
              <a:buSzPts val="1500"/>
              <a:buFont typeface="Verdana"/>
              <a:buChar char="●"/>
            </a:pPr>
            <a:r>
              <a:rPr lang="zh-TW" sz="1500">
                <a:latin typeface="Verdana"/>
                <a:ea typeface="Verdana"/>
                <a:cs typeface="Verdana"/>
                <a:sym typeface="Verdana"/>
              </a:rPr>
              <a:t>17 billion dollars of 3-year total revenue</a:t>
            </a:r>
            <a:endParaRPr sz="1500">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a:p>
            <a:pPr marL="0" lvl="0" indent="0" algn="l" rtl="0">
              <a:spcBef>
                <a:spcPts val="0"/>
              </a:spcBef>
              <a:spcAft>
                <a:spcPts val="0"/>
              </a:spcAft>
              <a:buNone/>
            </a:pPr>
            <a:endParaRPr>
              <a:latin typeface="Verdana"/>
              <a:ea typeface="Verdana"/>
              <a:cs typeface="Verdana"/>
              <a:sym typeface="Verdana"/>
            </a:endParaRPr>
          </a:p>
        </p:txBody>
      </p:sp>
      <p:pic>
        <p:nvPicPr>
          <p:cNvPr id="176" name="Google Shape;176;p19"/>
          <p:cNvPicPr preferRelativeResize="0"/>
          <p:nvPr/>
        </p:nvPicPr>
        <p:blipFill>
          <a:blip r:embed="rId3">
            <a:alphaModFix/>
          </a:blip>
          <a:stretch>
            <a:fillRect/>
          </a:stretch>
        </p:blipFill>
        <p:spPr>
          <a:xfrm>
            <a:off x="1085450" y="3601725"/>
            <a:ext cx="2273276" cy="646800"/>
          </a:xfrm>
          <a:prstGeom prst="rect">
            <a:avLst/>
          </a:prstGeom>
          <a:noFill/>
          <a:ln>
            <a:noFill/>
          </a:ln>
        </p:spPr>
      </p:pic>
      <p:pic>
        <p:nvPicPr>
          <p:cNvPr id="177" name="Google Shape;177;p19"/>
          <p:cNvPicPr preferRelativeResize="0"/>
          <p:nvPr/>
        </p:nvPicPr>
        <p:blipFill>
          <a:blip r:embed="rId4">
            <a:alphaModFix/>
          </a:blip>
          <a:stretch>
            <a:fillRect/>
          </a:stretch>
        </p:blipFill>
        <p:spPr>
          <a:xfrm>
            <a:off x="3895600" y="1612801"/>
            <a:ext cx="4833180" cy="2723750"/>
          </a:xfrm>
          <a:prstGeom prst="rect">
            <a:avLst/>
          </a:prstGeom>
          <a:noFill/>
          <a:ln>
            <a:noFill/>
          </a:ln>
        </p:spPr>
      </p:pic>
      <p:pic>
        <p:nvPicPr>
          <p:cNvPr id="178" name="Google Shape;178;p19"/>
          <p:cNvPicPr preferRelativeResize="0"/>
          <p:nvPr/>
        </p:nvPicPr>
        <p:blipFill>
          <a:blip r:embed="rId5">
            <a:alphaModFix/>
          </a:blip>
          <a:stretch>
            <a:fillRect/>
          </a:stretch>
        </p:blipFill>
        <p:spPr>
          <a:xfrm>
            <a:off x="8507250" y="4489675"/>
            <a:ext cx="541650" cy="599076"/>
          </a:xfrm>
          <a:prstGeom prst="rect">
            <a:avLst/>
          </a:prstGeom>
          <a:noFill/>
          <a:ln>
            <a:noFill/>
          </a:ln>
        </p:spPr>
      </p:pic>
      <p:pic>
        <p:nvPicPr>
          <p:cNvPr id="179" name="Google Shape;179;p19"/>
          <p:cNvPicPr preferRelativeResize="0"/>
          <p:nvPr/>
        </p:nvPicPr>
        <p:blipFill>
          <a:blip r:embed="rId6">
            <a:alphaModFix/>
          </a:blip>
          <a:stretch>
            <a:fillRect/>
          </a:stretch>
        </p:blipFill>
        <p:spPr>
          <a:xfrm>
            <a:off x="-249775" y="-175750"/>
            <a:ext cx="1397599" cy="1397599"/>
          </a:xfrm>
          <a:prstGeom prst="rect">
            <a:avLst/>
          </a:prstGeom>
          <a:noFill/>
          <a:ln>
            <a:noFill/>
          </a:ln>
          <a:effectLst>
            <a:outerShdw blurRad="57150" dist="95250" dir="6240000" algn="bl" rotWithShape="0">
              <a:srgbClr val="000000">
                <a:alpha val="48000"/>
              </a:srgbClr>
            </a:outerShdw>
          </a:effectLst>
        </p:spPr>
      </p:pic>
      <p:pic>
        <p:nvPicPr>
          <p:cNvPr id="180" name="Google Shape;180;p19"/>
          <p:cNvPicPr preferRelativeResize="0"/>
          <p:nvPr/>
        </p:nvPicPr>
        <p:blipFill>
          <a:blip r:embed="rId7">
            <a:alphaModFix/>
          </a:blip>
          <a:stretch>
            <a:fillRect/>
          </a:stretch>
        </p:blipFill>
        <p:spPr>
          <a:xfrm rot="970127">
            <a:off x="52895" y="146731"/>
            <a:ext cx="1287034" cy="1641663"/>
          </a:xfrm>
          <a:prstGeom prst="rect">
            <a:avLst/>
          </a:prstGeom>
          <a:noFill/>
          <a:ln>
            <a:noFill/>
          </a:ln>
          <a:effectLst>
            <a:outerShdw blurRad="57150" dist="85725" dir="21540000" algn="bl" rotWithShape="0">
              <a:srgbClr val="000000">
                <a:alpha val="48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p:nvPr/>
        </p:nvSpPr>
        <p:spPr>
          <a:xfrm>
            <a:off x="-29850" y="26425"/>
            <a:ext cx="9203700" cy="604800"/>
          </a:xfrm>
          <a:prstGeom prst="rect">
            <a:avLst/>
          </a:prstGeom>
          <a:solidFill>
            <a:srgbClr val="006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59600" y="-49775"/>
            <a:ext cx="9203700" cy="604800"/>
          </a:xfrm>
          <a:prstGeom prst="rect">
            <a:avLst/>
          </a:prstGeom>
          <a:solidFill>
            <a:srgbClr val="3E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txBox="1"/>
          <p:nvPr/>
        </p:nvSpPr>
        <p:spPr>
          <a:xfrm>
            <a:off x="1155825" y="854875"/>
            <a:ext cx="7970400" cy="646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3300" b="1">
                <a:latin typeface="Verdana"/>
                <a:ea typeface="Verdana"/>
                <a:cs typeface="Verdana"/>
                <a:sym typeface="Verdana"/>
              </a:rPr>
              <a:t>3 - Price Range</a:t>
            </a:r>
            <a:endParaRPr sz="3300" b="1">
              <a:latin typeface="Verdana"/>
              <a:ea typeface="Verdana"/>
              <a:cs typeface="Verdana"/>
              <a:sym typeface="Verdana"/>
            </a:endParaRPr>
          </a:p>
        </p:txBody>
      </p:sp>
      <p:sp>
        <p:nvSpPr>
          <p:cNvPr id="188" name="Google Shape;188;p20"/>
          <p:cNvSpPr txBox="1"/>
          <p:nvPr/>
        </p:nvSpPr>
        <p:spPr>
          <a:xfrm>
            <a:off x="9284275" y="1748050"/>
            <a:ext cx="28059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89" name="Google Shape;189;p20"/>
          <p:cNvPicPr preferRelativeResize="0"/>
          <p:nvPr/>
        </p:nvPicPr>
        <p:blipFill rotWithShape="1">
          <a:blip r:embed="rId3">
            <a:alphaModFix/>
          </a:blip>
          <a:srcRect t="2682" r="1613" b="2206"/>
          <a:stretch/>
        </p:blipFill>
        <p:spPr>
          <a:xfrm>
            <a:off x="404500" y="1687475"/>
            <a:ext cx="5402527" cy="2802201"/>
          </a:xfrm>
          <a:prstGeom prst="rect">
            <a:avLst/>
          </a:prstGeom>
          <a:noFill/>
          <a:ln>
            <a:noFill/>
          </a:ln>
        </p:spPr>
      </p:pic>
      <p:sp>
        <p:nvSpPr>
          <p:cNvPr id="190" name="Google Shape;190;p20"/>
          <p:cNvSpPr txBox="1"/>
          <p:nvPr/>
        </p:nvSpPr>
        <p:spPr>
          <a:xfrm>
            <a:off x="5867400" y="2231375"/>
            <a:ext cx="3181500" cy="12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500" b="1">
                <a:solidFill>
                  <a:srgbClr val="000000"/>
                </a:solidFill>
                <a:latin typeface="Verdana"/>
                <a:ea typeface="Verdana"/>
                <a:cs typeface="Verdana"/>
                <a:sym typeface="Verdana"/>
              </a:rPr>
              <a:t>No.1 -- $20~30 </a:t>
            </a:r>
            <a:r>
              <a:rPr lang="zh-TW" sz="1500">
                <a:solidFill>
                  <a:srgbClr val="000000"/>
                </a:solidFill>
                <a:latin typeface="Verdana"/>
                <a:ea typeface="Verdana"/>
                <a:cs typeface="Verdana"/>
                <a:sym typeface="Verdana"/>
              </a:rPr>
              <a:t>(143.6 million of sales)</a:t>
            </a:r>
            <a:endParaRPr sz="1500">
              <a:latin typeface="Verdana"/>
              <a:ea typeface="Verdana"/>
              <a:cs typeface="Verdana"/>
              <a:sym typeface="Verdana"/>
            </a:endParaRPr>
          </a:p>
          <a:p>
            <a:pPr marL="0" lvl="0" indent="0" algn="l" rtl="0">
              <a:spcBef>
                <a:spcPts val="0"/>
              </a:spcBef>
              <a:spcAft>
                <a:spcPts val="0"/>
              </a:spcAft>
              <a:buNone/>
            </a:pPr>
            <a:endParaRPr sz="1500">
              <a:latin typeface="Verdana"/>
              <a:ea typeface="Verdana"/>
              <a:cs typeface="Verdana"/>
              <a:sym typeface="Verdana"/>
            </a:endParaRPr>
          </a:p>
          <a:p>
            <a:pPr marL="0" lvl="0" indent="0" algn="l" rtl="0">
              <a:spcBef>
                <a:spcPts val="0"/>
              </a:spcBef>
              <a:spcAft>
                <a:spcPts val="0"/>
              </a:spcAft>
              <a:buClr>
                <a:srgbClr val="000000"/>
              </a:buClr>
              <a:buSzPts val="1100"/>
              <a:buFont typeface="Arial"/>
              <a:buNone/>
            </a:pPr>
            <a:r>
              <a:rPr lang="zh-TW" sz="1500">
                <a:solidFill>
                  <a:srgbClr val="000000"/>
                </a:solidFill>
                <a:latin typeface="Verdana"/>
                <a:ea typeface="Verdana"/>
                <a:cs typeface="Verdana"/>
                <a:sym typeface="Verdana"/>
              </a:rPr>
              <a:t>Mainly under $40</a:t>
            </a:r>
            <a:endParaRPr sz="1500">
              <a:latin typeface="Verdana"/>
              <a:ea typeface="Verdana"/>
              <a:cs typeface="Verdana"/>
              <a:sym typeface="Verdana"/>
            </a:endParaRPr>
          </a:p>
        </p:txBody>
      </p:sp>
      <p:pic>
        <p:nvPicPr>
          <p:cNvPr id="191" name="Google Shape;191;p20"/>
          <p:cNvPicPr preferRelativeResize="0"/>
          <p:nvPr/>
        </p:nvPicPr>
        <p:blipFill>
          <a:blip r:embed="rId4">
            <a:alphaModFix/>
          </a:blip>
          <a:stretch>
            <a:fillRect/>
          </a:stretch>
        </p:blipFill>
        <p:spPr>
          <a:xfrm>
            <a:off x="8507250" y="4489675"/>
            <a:ext cx="541650" cy="599076"/>
          </a:xfrm>
          <a:prstGeom prst="rect">
            <a:avLst/>
          </a:prstGeom>
          <a:noFill/>
          <a:ln>
            <a:noFill/>
          </a:ln>
        </p:spPr>
      </p:pic>
      <p:pic>
        <p:nvPicPr>
          <p:cNvPr id="192" name="Google Shape;192;p20"/>
          <p:cNvPicPr preferRelativeResize="0"/>
          <p:nvPr/>
        </p:nvPicPr>
        <p:blipFill>
          <a:blip r:embed="rId5">
            <a:alphaModFix/>
          </a:blip>
          <a:stretch>
            <a:fillRect/>
          </a:stretch>
        </p:blipFill>
        <p:spPr>
          <a:xfrm rot="1003907">
            <a:off x="-323261" y="-20173"/>
            <a:ext cx="1707746" cy="1707767"/>
          </a:xfrm>
          <a:prstGeom prst="rect">
            <a:avLst/>
          </a:prstGeom>
          <a:noFill/>
          <a:ln>
            <a:noFill/>
          </a:ln>
          <a:effectLst>
            <a:outerShdw blurRad="85725" dist="95250" dir="21540000" algn="bl" rotWithShape="0">
              <a:srgbClr val="000000">
                <a:alpha val="44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p:nvPr/>
        </p:nvSpPr>
        <p:spPr>
          <a:xfrm>
            <a:off x="-8250" y="-62171"/>
            <a:ext cx="9160500" cy="569700"/>
          </a:xfrm>
          <a:prstGeom prst="rect">
            <a:avLst/>
          </a:prstGeom>
          <a:solidFill>
            <a:srgbClr val="FF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0" y="-152400"/>
            <a:ext cx="9160500" cy="569700"/>
          </a:xfrm>
          <a:prstGeom prst="rect">
            <a:avLst/>
          </a:prstGeom>
          <a:solidFill>
            <a:srgbClr val="FA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p:nvPr/>
        </p:nvSpPr>
        <p:spPr>
          <a:xfrm>
            <a:off x="1058475" y="475875"/>
            <a:ext cx="7970400" cy="646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zh-TW" sz="3000" b="1">
                <a:latin typeface="Verdana"/>
                <a:ea typeface="Verdana"/>
                <a:cs typeface="Verdana"/>
                <a:sym typeface="Verdana"/>
              </a:rPr>
              <a:t>4 - </a:t>
            </a:r>
            <a:r>
              <a:rPr lang="zh-TW" sz="3000" b="1">
                <a:solidFill>
                  <a:srgbClr val="000000"/>
                </a:solidFill>
                <a:latin typeface="Verdana"/>
                <a:ea typeface="Verdana"/>
                <a:cs typeface="Verdana"/>
                <a:sym typeface="Verdana"/>
              </a:rPr>
              <a:t>Demand Prediction</a:t>
            </a:r>
            <a:r>
              <a:rPr lang="zh-TW" sz="3000" b="1">
                <a:latin typeface="Verdana"/>
                <a:ea typeface="Verdana"/>
                <a:cs typeface="Verdana"/>
                <a:sym typeface="Verdana"/>
              </a:rPr>
              <a:t> </a:t>
            </a:r>
            <a:endParaRPr sz="3000" b="1">
              <a:latin typeface="Verdana"/>
              <a:ea typeface="Verdana"/>
              <a:cs typeface="Verdana"/>
              <a:sym typeface="Verdana"/>
            </a:endParaRPr>
          </a:p>
        </p:txBody>
      </p:sp>
      <p:sp>
        <p:nvSpPr>
          <p:cNvPr id="200" name="Google Shape;200;p21"/>
          <p:cNvSpPr txBox="1"/>
          <p:nvPr/>
        </p:nvSpPr>
        <p:spPr>
          <a:xfrm>
            <a:off x="5220500" y="2134025"/>
            <a:ext cx="28059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01" name="Google Shape;201;p21"/>
          <p:cNvPicPr preferRelativeResize="0"/>
          <p:nvPr/>
        </p:nvPicPr>
        <p:blipFill>
          <a:blip r:embed="rId3">
            <a:alphaModFix/>
          </a:blip>
          <a:stretch>
            <a:fillRect/>
          </a:stretch>
        </p:blipFill>
        <p:spPr>
          <a:xfrm>
            <a:off x="116250" y="2030325"/>
            <a:ext cx="4286248" cy="2189025"/>
          </a:xfrm>
          <a:prstGeom prst="rect">
            <a:avLst/>
          </a:prstGeom>
          <a:noFill/>
          <a:ln>
            <a:noFill/>
          </a:ln>
        </p:spPr>
      </p:pic>
      <p:pic>
        <p:nvPicPr>
          <p:cNvPr id="202" name="Google Shape;202;p21"/>
          <p:cNvPicPr preferRelativeResize="0"/>
          <p:nvPr/>
        </p:nvPicPr>
        <p:blipFill>
          <a:blip r:embed="rId4">
            <a:alphaModFix/>
          </a:blip>
          <a:stretch>
            <a:fillRect/>
          </a:stretch>
        </p:blipFill>
        <p:spPr>
          <a:xfrm>
            <a:off x="4993600" y="1500600"/>
            <a:ext cx="3984827" cy="2101575"/>
          </a:xfrm>
          <a:prstGeom prst="rect">
            <a:avLst/>
          </a:prstGeom>
          <a:noFill/>
          <a:ln>
            <a:noFill/>
          </a:ln>
        </p:spPr>
      </p:pic>
      <p:sp>
        <p:nvSpPr>
          <p:cNvPr id="203" name="Google Shape;203;p21"/>
          <p:cNvSpPr txBox="1"/>
          <p:nvPr/>
        </p:nvSpPr>
        <p:spPr>
          <a:xfrm>
            <a:off x="5502425" y="3648900"/>
            <a:ext cx="3049800" cy="7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b="1">
                <a:solidFill>
                  <a:srgbClr val="0060A5"/>
                </a:solidFill>
                <a:latin typeface="Verdana"/>
                <a:ea typeface="Verdana"/>
                <a:cs typeface="Verdana"/>
                <a:sym typeface="Verdana"/>
              </a:rPr>
              <a:t>Product: B&amp;J 2.4 GALLON TUBS</a:t>
            </a:r>
            <a:endParaRPr sz="1200" b="1">
              <a:solidFill>
                <a:srgbClr val="0060A5"/>
              </a:solidFill>
              <a:latin typeface="Verdana"/>
              <a:ea typeface="Verdana"/>
              <a:cs typeface="Verdana"/>
              <a:sym typeface="Verdana"/>
            </a:endParaRPr>
          </a:p>
          <a:p>
            <a:pPr marL="0" lvl="0" indent="0" algn="ctr" rtl="0">
              <a:spcBef>
                <a:spcPts val="0"/>
              </a:spcBef>
              <a:spcAft>
                <a:spcPts val="0"/>
              </a:spcAft>
              <a:buNone/>
            </a:pPr>
            <a:r>
              <a:rPr lang="zh-TW" sz="1200" b="1">
                <a:solidFill>
                  <a:srgbClr val="000000"/>
                </a:solidFill>
                <a:latin typeface="Verdana"/>
                <a:ea typeface="Verdana"/>
                <a:cs typeface="Verdana"/>
                <a:sym typeface="Verdana"/>
              </a:rPr>
              <a:t>Demand prediction for walmart in Dec.2020</a:t>
            </a:r>
            <a:endParaRPr sz="1200" b="1">
              <a:latin typeface="Verdana"/>
              <a:ea typeface="Verdana"/>
              <a:cs typeface="Verdana"/>
              <a:sym typeface="Verdana"/>
            </a:endParaRPr>
          </a:p>
        </p:txBody>
      </p:sp>
      <p:sp>
        <p:nvSpPr>
          <p:cNvPr id="204" name="Google Shape;204;p21"/>
          <p:cNvSpPr txBox="1"/>
          <p:nvPr/>
        </p:nvSpPr>
        <p:spPr>
          <a:xfrm>
            <a:off x="952525" y="1254450"/>
            <a:ext cx="2647800"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200" b="1">
                <a:solidFill>
                  <a:srgbClr val="0060A5"/>
                </a:solidFill>
                <a:latin typeface="Verdana"/>
                <a:ea typeface="Verdana"/>
                <a:cs typeface="Verdana"/>
                <a:sym typeface="Verdana"/>
              </a:rPr>
              <a:t>Product: B&amp;J 4-1 GALLON</a:t>
            </a:r>
            <a:endParaRPr sz="1200" b="1">
              <a:solidFill>
                <a:srgbClr val="0060A5"/>
              </a:solidFill>
              <a:latin typeface="Verdana"/>
              <a:ea typeface="Verdana"/>
              <a:cs typeface="Verdana"/>
              <a:sym typeface="Verdana"/>
            </a:endParaRPr>
          </a:p>
          <a:p>
            <a:pPr marL="0" lvl="0" indent="0" algn="ctr" rtl="0">
              <a:spcBef>
                <a:spcPts val="0"/>
              </a:spcBef>
              <a:spcAft>
                <a:spcPts val="0"/>
              </a:spcAft>
              <a:buNone/>
            </a:pPr>
            <a:r>
              <a:rPr lang="zh-TW" sz="1200" b="1">
                <a:solidFill>
                  <a:srgbClr val="000000"/>
                </a:solidFill>
                <a:latin typeface="Verdana"/>
                <a:ea typeface="Verdana"/>
                <a:cs typeface="Verdana"/>
                <a:sym typeface="Verdana"/>
              </a:rPr>
              <a:t>Demand prediction for walmart in Dec.2020</a:t>
            </a:r>
            <a:endParaRPr sz="1200">
              <a:latin typeface="Verdana"/>
              <a:ea typeface="Verdana"/>
              <a:cs typeface="Verdana"/>
              <a:sym typeface="Verdana"/>
            </a:endParaRPr>
          </a:p>
        </p:txBody>
      </p:sp>
      <p:sp>
        <p:nvSpPr>
          <p:cNvPr id="205" name="Google Shape;205;p21"/>
          <p:cNvSpPr txBox="1"/>
          <p:nvPr/>
        </p:nvSpPr>
        <p:spPr>
          <a:xfrm>
            <a:off x="695675" y="4503525"/>
            <a:ext cx="7443600" cy="4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000">
                <a:solidFill>
                  <a:srgbClr val="454545"/>
                </a:solidFill>
                <a:latin typeface="Verdana"/>
                <a:ea typeface="Verdana"/>
                <a:cs typeface="Verdana"/>
                <a:sym typeface="Verdana"/>
              </a:rPr>
              <a:t>Goals: How many ice cream need to be made in the future in order to improve inventory turnover?</a:t>
            </a:r>
            <a:endParaRPr sz="1000">
              <a:solidFill>
                <a:srgbClr val="454545"/>
              </a:solidFill>
              <a:latin typeface="Verdana"/>
              <a:ea typeface="Verdana"/>
              <a:cs typeface="Verdana"/>
              <a:sym typeface="Verdana"/>
            </a:endParaRPr>
          </a:p>
          <a:p>
            <a:pPr marL="0" lvl="0" indent="0" algn="l" rtl="0">
              <a:spcBef>
                <a:spcPts val="0"/>
              </a:spcBef>
              <a:spcAft>
                <a:spcPts val="0"/>
              </a:spcAft>
              <a:buNone/>
            </a:pPr>
            <a:endParaRPr sz="1000">
              <a:latin typeface="Verdana"/>
              <a:ea typeface="Verdana"/>
              <a:cs typeface="Verdana"/>
              <a:sym typeface="Verdana"/>
            </a:endParaRPr>
          </a:p>
        </p:txBody>
      </p:sp>
      <p:pic>
        <p:nvPicPr>
          <p:cNvPr id="206" name="Google Shape;206;p21"/>
          <p:cNvPicPr preferRelativeResize="0"/>
          <p:nvPr/>
        </p:nvPicPr>
        <p:blipFill>
          <a:blip r:embed="rId5">
            <a:alphaModFix/>
          </a:blip>
          <a:stretch>
            <a:fillRect/>
          </a:stretch>
        </p:blipFill>
        <p:spPr>
          <a:xfrm>
            <a:off x="8507250" y="4489675"/>
            <a:ext cx="541650" cy="599076"/>
          </a:xfrm>
          <a:prstGeom prst="rect">
            <a:avLst/>
          </a:prstGeom>
          <a:noFill/>
          <a:ln>
            <a:noFill/>
          </a:ln>
        </p:spPr>
      </p:pic>
      <p:pic>
        <p:nvPicPr>
          <p:cNvPr id="207" name="Google Shape;207;p21"/>
          <p:cNvPicPr preferRelativeResize="0"/>
          <p:nvPr/>
        </p:nvPicPr>
        <p:blipFill>
          <a:blip r:embed="rId6">
            <a:alphaModFix/>
          </a:blip>
          <a:stretch>
            <a:fillRect/>
          </a:stretch>
        </p:blipFill>
        <p:spPr>
          <a:xfrm>
            <a:off x="-112350" y="-46725"/>
            <a:ext cx="1389925" cy="1389925"/>
          </a:xfrm>
          <a:prstGeom prst="rect">
            <a:avLst/>
          </a:prstGeom>
          <a:noFill/>
          <a:ln>
            <a:noFill/>
          </a:ln>
          <a:effectLst>
            <a:outerShdw blurRad="100013" dist="95250" dir="2154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1224</Words>
  <Application>Microsoft Macintosh PowerPoint</Application>
  <PresentationFormat>On-screen Show (16:9)</PresentationFormat>
  <Paragraphs>101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Comic Sans MS</vt:lpstr>
      <vt:lpstr>Times New Roman</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Stacy Lai</cp:lastModifiedBy>
  <cp:revision>1</cp:revision>
  <dcterms:modified xsi:type="dcterms:W3CDTF">2022-02-09T22:40:43Z</dcterms:modified>
</cp:coreProperties>
</file>